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65" r:id="rId13"/>
    <p:sldId id="266" r:id="rId14"/>
    <p:sldId id="269" r:id="rId1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EBF02C-CFBF-0D52-F364-8575699D4C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41EB5D-4D7B-9159-67F8-552158A3A5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03B905-AC65-98E4-DE14-1C22D990E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2D748-F57A-45E6-9133-26E8BDB8D4D9}" type="datetimeFigureOut">
              <a:rPr lang="es-ES" smtClean="0"/>
              <a:t>26/01/2024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43EE46-70F7-8143-A6D7-FCAE2C570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AA9A862-7BA6-AF76-82A5-35D316E46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9AC2-3B2A-497E-B04A-A6026C7A20F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3386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05C9F5-DD75-B00A-C3A2-FB48AECE8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6527EF-D1E0-8FB0-E54F-C715C54CEF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C67571-7D76-E4E1-E2CB-7DBA04B37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2D748-F57A-45E6-9133-26E8BDB8D4D9}" type="datetimeFigureOut">
              <a:rPr lang="es-ES" smtClean="0"/>
              <a:t>26/01/2024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128B65-B277-80FB-E505-F04F08D91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EC1230-A66A-0D39-D9F6-DA493F4EC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9AC2-3B2A-497E-B04A-A6026C7A20F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9750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4C390A-D6BA-F199-88D9-4956E760E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51510D3-90D1-1980-8362-05AAABEC81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F76AAD2-1BA0-658B-5018-D2DFCC45E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2D748-F57A-45E6-9133-26E8BDB8D4D9}" type="datetimeFigureOut">
              <a:rPr lang="es-ES" smtClean="0"/>
              <a:t>26/01/2024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9B7C4D-1E96-6767-F411-9298F4157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5AF34A-8CB1-C069-FD5B-F12F4EF39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9AC2-3B2A-497E-B04A-A6026C7A20F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0170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B39C05-2F4B-9A45-C87B-2D5A3F3BC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84EC56-FC66-5730-5909-7C36D3815F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E6E55FA-1EFD-B078-959E-E76D927DCB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5A69585-CBEC-593A-519A-09A4F4201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2D748-F57A-45E6-9133-26E8BDB8D4D9}" type="datetimeFigureOut">
              <a:rPr lang="es-ES" smtClean="0"/>
              <a:t>26/01/2024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EFED056-622A-9157-950A-466B79FDF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32A8370-22CC-256F-D85A-20A1761F2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9AC2-3B2A-497E-B04A-A6026C7A20F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0517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3A1F98-C0B7-2376-BAAC-E6E857A2B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D698D5D-7D02-F2B5-0CC4-467986977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AAF1155-110C-9B47-A05E-0919A54894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6DCD120-DFF7-C87C-DB2C-29B629A593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440D377-6037-57D2-B5A7-F6B30DC66A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B53CDEA-9F06-5D2E-92E2-67E8872F8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2D748-F57A-45E6-9133-26E8BDB8D4D9}" type="datetimeFigureOut">
              <a:rPr lang="es-ES" smtClean="0"/>
              <a:t>26/01/2024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F78A870-0AF1-C268-DE41-2BFFAD758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35A1DB2-69CF-87A1-5543-3700DDC55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9AC2-3B2A-497E-B04A-A6026C7A20F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9004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AF5724-DDB4-9E26-9A70-1DE86C195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C2E4195-7385-FB9A-65BD-B968299B0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2D748-F57A-45E6-9133-26E8BDB8D4D9}" type="datetimeFigureOut">
              <a:rPr lang="es-ES" smtClean="0"/>
              <a:t>26/01/2024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9EEA6E2-C374-87CD-9901-B454E6DF1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89D03E6-697C-CBBC-06C3-A1C2CA29E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9AC2-3B2A-497E-B04A-A6026C7A20F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7409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95F7D3F-CC7E-07ED-7B83-93D2348F6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2D748-F57A-45E6-9133-26E8BDB8D4D9}" type="datetimeFigureOut">
              <a:rPr lang="es-ES" smtClean="0"/>
              <a:t>26/01/2024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CE9B295-5D7B-2505-55E9-23AB4CD7A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7272089-1726-7F56-9B03-B01BF23C3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9AC2-3B2A-497E-B04A-A6026C7A20F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5588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1F81E8-8F4E-3F15-C30C-DF8B63418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D8B26D-FB52-B502-6BD1-D59C40C564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F3BC457-E204-6A9B-453C-7DF3CD9CBC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4FAFE2B-5FCB-6489-A42D-1001ECD3E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2D748-F57A-45E6-9133-26E8BDB8D4D9}" type="datetimeFigureOut">
              <a:rPr lang="es-ES" smtClean="0"/>
              <a:t>26/01/2024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5169B41-89EA-9C0C-4228-06D435403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389663-4026-CA4C-6477-D25AD9AF7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9AC2-3B2A-497E-B04A-A6026C7A20F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2048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1D0C1A-BE31-F861-29DC-E0F868FBC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5D30B9B-D8CD-0F8D-7632-A014F2D739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DBA1A1C-ACD3-0869-EB05-B15EFEDF6C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B8394C2-6FCE-334E-FE51-819D20A5A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2D748-F57A-45E6-9133-26E8BDB8D4D9}" type="datetimeFigureOut">
              <a:rPr lang="es-ES" smtClean="0"/>
              <a:t>26/01/2024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74C7260-07A5-3DA3-ACAB-0F2842654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04C770E-113C-C206-053E-640279BA7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9AC2-3B2A-497E-B04A-A6026C7A20F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0111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DAF8B7-FF15-1292-0F48-637BA514C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E15BAB0-8B57-395B-09AB-B488B1E30B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7264AB-D499-0EAC-2FF3-CBF382069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2D748-F57A-45E6-9133-26E8BDB8D4D9}" type="datetimeFigureOut">
              <a:rPr lang="es-ES" smtClean="0"/>
              <a:t>26/01/2024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720F63B-FDBD-6562-D6E1-F52DEADE8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78ABBA-06F3-4E14-69DF-D659756C6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9AC2-3B2A-497E-B04A-A6026C7A20F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5506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D47463F-A74D-120F-E1A0-B565ADFBD9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2694959-DE04-E9D4-4460-5A332D86F3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228D2B-C6FF-D16A-B95F-ACA34CE7F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2D748-F57A-45E6-9133-26E8BDB8D4D9}" type="datetimeFigureOut">
              <a:rPr lang="es-ES" smtClean="0"/>
              <a:t>26/01/2024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22E8B7-E24B-88EA-F9B5-22736EAFD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B22769-06EB-D138-CDD4-F52666890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9AC2-3B2A-497E-B04A-A6026C7A20F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075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0DEA4F9-2EAF-5F36-1B07-D68CA36AD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FC2806C-2BA4-71D6-1390-3B290927D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11536B4-0C68-59EB-163B-DB3B66EA14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22D748-F57A-45E6-9133-26E8BDB8D4D9}" type="datetimeFigureOut">
              <a:rPr lang="es-ES" smtClean="0"/>
              <a:t>26/01/2024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C0FE1F-B7C4-AE7D-B80D-D1C63C2B10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99E71E-B7B9-AAC5-078F-A60383568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E9AC2-3B2A-497E-B04A-A6026C7A20F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1308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2D57AE-D235-E239-7F09-5ED2319D48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4000" dirty="0">
                <a:latin typeface="Arial Rounded MT Bold" panose="020F0704030504030204" pitchFamily="34" charset="0"/>
              </a:rPr>
              <a:t>INFORME DE SITUACIÓN ACTUAL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5B1B73-3D2F-E329-0B35-8D536F0DE7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sz="4000" dirty="0">
                <a:latin typeface="Arial Rounded MT Bold" panose="020F0704030504030204" pitchFamily="34" charset="0"/>
              </a:rPr>
              <a:t>Temporada 2023-actualidad</a:t>
            </a:r>
          </a:p>
        </p:txBody>
      </p:sp>
    </p:spTree>
    <p:extLst>
      <p:ext uri="{BB962C8B-B14F-4D97-AF65-F5344CB8AC3E}">
        <p14:creationId xmlns:p14="http://schemas.microsoft.com/office/powerpoint/2010/main" val="4177766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2D57AE-D235-E239-7F09-5ED2319D48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0953"/>
            <a:ext cx="9144000" cy="814925"/>
          </a:xfrm>
        </p:spPr>
        <p:txBody>
          <a:bodyPr>
            <a:normAutofit/>
          </a:bodyPr>
          <a:lstStyle/>
          <a:p>
            <a:r>
              <a:rPr lang="es-ES" sz="4000" dirty="0">
                <a:latin typeface="Arial Rounded MT Bold" panose="020F0704030504030204" pitchFamily="34" charset="0"/>
              </a:rPr>
              <a:t>SOCIAS/OS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5B1B73-3D2F-E329-0B35-8D536F0DE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92271"/>
            <a:ext cx="9144000" cy="4215539"/>
          </a:xfrm>
        </p:spPr>
        <p:txBody>
          <a:bodyPr>
            <a:normAutofit/>
          </a:bodyPr>
          <a:lstStyle/>
          <a:p>
            <a:r>
              <a:rPr lang="es-ES" sz="2800" dirty="0">
                <a:latin typeface="Arial Rounded MT Bold" panose="020F0704030504030204" pitchFamily="34" charset="0"/>
              </a:rPr>
              <a:t>- Se han pasado de 23 socios de la temporada 2022 a un total de 115 de la pasada temporada 2023.</a:t>
            </a:r>
          </a:p>
          <a:p>
            <a:r>
              <a:rPr lang="es-ES" sz="2800" dirty="0">
                <a:latin typeface="Arial Rounded MT Bold" panose="020F0704030504030204" pitchFamily="34" charset="0"/>
              </a:rPr>
              <a:t>- Según los registros consultados, se ha batido un récord de socias/os. Y todo apunta que en la presente temporada se va a batir otro nuevo récord.</a:t>
            </a:r>
          </a:p>
          <a:p>
            <a:r>
              <a:rPr lang="es-ES" sz="2800" dirty="0">
                <a:latin typeface="Arial Rounded MT Bold" panose="020F0704030504030204" pitchFamily="34" charset="0"/>
              </a:rPr>
              <a:t>- Para muestra, acaba de arrancar la temporada 2024 y ya se han tramitado el mismo número de licencias federativas que en toda la temporada 2023.</a:t>
            </a:r>
          </a:p>
          <a:p>
            <a:endParaRPr lang="es-ES" sz="2800" dirty="0">
              <a:latin typeface="Arial Rounded MT Bold" panose="020F070403050403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CFA32B4-BBCA-25BD-25A4-40787A314F3B}"/>
              </a:ext>
            </a:extLst>
          </p:cNvPr>
          <p:cNvSpPr txBox="1"/>
          <p:nvPr/>
        </p:nvSpPr>
        <p:spPr>
          <a:xfrm>
            <a:off x="3425125" y="1379349"/>
            <a:ext cx="5393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u="sng" dirty="0">
                <a:latin typeface="Arial Rounded MT Bold" panose="020F0704030504030204" pitchFamily="34" charset="0"/>
              </a:rPr>
              <a:t>Resumen</a:t>
            </a:r>
          </a:p>
        </p:txBody>
      </p:sp>
    </p:spTree>
    <p:extLst>
      <p:ext uri="{BB962C8B-B14F-4D97-AF65-F5344CB8AC3E}">
        <p14:creationId xmlns:p14="http://schemas.microsoft.com/office/powerpoint/2010/main" val="737817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2D57AE-D235-E239-7F09-5ED2319D48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0953"/>
            <a:ext cx="9144000" cy="814925"/>
          </a:xfrm>
        </p:spPr>
        <p:txBody>
          <a:bodyPr>
            <a:normAutofit/>
          </a:bodyPr>
          <a:lstStyle/>
          <a:p>
            <a:r>
              <a:rPr lang="es-ES" sz="4000" dirty="0">
                <a:latin typeface="Arial Rounded MT Bold" panose="020F0704030504030204" pitchFamily="34" charset="0"/>
              </a:rPr>
              <a:t>SOCIAS/OS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5B1B73-3D2F-E329-0B35-8D536F0DE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34224"/>
            <a:ext cx="9144000" cy="2154265"/>
          </a:xfrm>
        </p:spPr>
        <p:txBody>
          <a:bodyPr>
            <a:normAutofit/>
          </a:bodyPr>
          <a:lstStyle/>
          <a:p>
            <a:r>
              <a:rPr lang="es-ES" dirty="0">
                <a:latin typeface="Arial Rounded MT Bold" panose="020F0704030504030204" pitchFamily="34" charset="0"/>
              </a:rPr>
              <a:t>- Todo apunta a que va a seguir creciendo el número de socias/os sin que se prevea, de momento, un techo.</a:t>
            </a:r>
          </a:p>
          <a:p>
            <a:r>
              <a:rPr lang="es-ES" dirty="0">
                <a:latin typeface="Arial Rounded MT Bold" panose="020F0704030504030204" pitchFamily="34" charset="0"/>
              </a:rPr>
              <a:t>- A pesar el aumento en número, se sigue percibiendo el mismo o mejor buen ambiente.</a:t>
            </a:r>
          </a:p>
          <a:p>
            <a:endParaRPr lang="es-ES" sz="2800" dirty="0">
              <a:latin typeface="Arial Rounded MT Bold" panose="020F0704030504030204" pitchFamily="34" charset="0"/>
            </a:endParaRPr>
          </a:p>
          <a:p>
            <a:endParaRPr lang="es-ES" sz="2800" dirty="0">
              <a:latin typeface="Arial Rounded MT Bold" panose="020F070403050403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CFA32B4-BBCA-25BD-25A4-40787A314F3B}"/>
              </a:ext>
            </a:extLst>
          </p:cNvPr>
          <p:cNvSpPr txBox="1"/>
          <p:nvPr/>
        </p:nvSpPr>
        <p:spPr>
          <a:xfrm>
            <a:off x="3399294" y="1019299"/>
            <a:ext cx="5393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u="sng" dirty="0">
                <a:latin typeface="Arial Rounded MT Bold" panose="020F0704030504030204" pitchFamily="34" charset="0"/>
              </a:rPr>
              <a:t>Puntos fuertes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231EB9-0AE1-1077-3057-ECADAEB7EA00}"/>
              </a:ext>
            </a:extLst>
          </p:cNvPr>
          <p:cNvSpPr txBox="1"/>
          <p:nvPr/>
        </p:nvSpPr>
        <p:spPr>
          <a:xfrm>
            <a:off x="3046708" y="3392503"/>
            <a:ext cx="60985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u="sng" dirty="0">
                <a:latin typeface="Arial Rounded MT Bold" panose="020F0704030504030204" pitchFamily="34" charset="0"/>
              </a:rPr>
              <a:t>Puntos a mejorar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5C89578-8B8C-C8A7-473E-34EEBE6A812A}"/>
              </a:ext>
            </a:extLst>
          </p:cNvPr>
          <p:cNvSpPr txBox="1"/>
          <p:nvPr/>
        </p:nvSpPr>
        <p:spPr>
          <a:xfrm>
            <a:off x="1875295" y="4269041"/>
            <a:ext cx="879270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>
                <a:latin typeface="Arial Rounded MT Bold" panose="020F0704030504030204" pitchFamily="34" charset="0"/>
              </a:rPr>
              <a:t>- Aumentar la presencia de juveniles e infantiles.</a:t>
            </a:r>
          </a:p>
          <a:p>
            <a:r>
              <a:rPr lang="es-ES" sz="2400" dirty="0">
                <a:latin typeface="Arial Rounded MT Bold" panose="020F0704030504030204" pitchFamily="34" charset="0"/>
              </a:rPr>
              <a:t>- Aumentar la presencia del rango de edad entre 18-50 años para facilitar el relevo generacional.</a:t>
            </a:r>
          </a:p>
          <a:p>
            <a:endParaRPr lang="es-ES" sz="24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305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2D57AE-D235-E239-7F09-5ED2319D48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0953"/>
            <a:ext cx="9144000" cy="814925"/>
          </a:xfrm>
        </p:spPr>
        <p:txBody>
          <a:bodyPr>
            <a:normAutofit/>
          </a:bodyPr>
          <a:lstStyle/>
          <a:p>
            <a:r>
              <a:rPr lang="es-ES" sz="4000" dirty="0">
                <a:latin typeface="Arial Rounded MT Bold" panose="020F0704030504030204" pitchFamily="34" charset="0"/>
              </a:rPr>
              <a:t>ACTIVIDADES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5B1B73-3D2F-E329-0B35-8D536F0DE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92271"/>
            <a:ext cx="9144000" cy="4215539"/>
          </a:xfrm>
        </p:spPr>
        <p:txBody>
          <a:bodyPr>
            <a:normAutofit/>
          </a:bodyPr>
          <a:lstStyle/>
          <a:p>
            <a:r>
              <a:rPr lang="es-ES" sz="2800" dirty="0">
                <a:latin typeface="Arial Rounded MT Bold" panose="020F0704030504030204" pitchFamily="34" charset="0"/>
              </a:rPr>
              <a:t>- Se han organizado un total de 45 rutas de senderismo</a:t>
            </a:r>
          </a:p>
          <a:p>
            <a:r>
              <a:rPr lang="es-ES" sz="2800" dirty="0">
                <a:latin typeface="Arial Rounded MT Bold" panose="020F0704030504030204" pitchFamily="34" charset="0"/>
              </a:rPr>
              <a:t>- Se ha contado con un programa de rutas de atardecer y rutas de luna llena.</a:t>
            </a:r>
          </a:p>
          <a:p>
            <a:r>
              <a:rPr lang="es-ES" sz="2800" dirty="0">
                <a:latin typeface="Arial Rounded MT Bold" panose="020F0704030504030204" pitchFamily="34" charset="0"/>
              </a:rPr>
              <a:t>- Presencia del club por primera vez en mucho tiempo en eventos federativos.</a:t>
            </a:r>
          </a:p>
          <a:p>
            <a:endParaRPr lang="es-ES" sz="2800" dirty="0">
              <a:latin typeface="Arial Rounded MT Bold" panose="020F0704030504030204" pitchFamily="34" charset="0"/>
            </a:endParaRPr>
          </a:p>
          <a:p>
            <a:endParaRPr lang="es-ES" sz="2800" dirty="0">
              <a:latin typeface="Arial Rounded MT Bold" panose="020F070403050403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CFA32B4-BBCA-25BD-25A4-40787A314F3B}"/>
              </a:ext>
            </a:extLst>
          </p:cNvPr>
          <p:cNvSpPr txBox="1"/>
          <p:nvPr/>
        </p:nvSpPr>
        <p:spPr>
          <a:xfrm>
            <a:off x="3425125" y="1379349"/>
            <a:ext cx="5393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u="sng" dirty="0">
                <a:latin typeface="Arial Rounded MT Bold" panose="020F0704030504030204" pitchFamily="34" charset="0"/>
              </a:rPr>
              <a:t>Resumen</a:t>
            </a:r>
          </a:p>
        </p:txBody>
      </p:sp>
    </p:spTree>
    <p:extLst>
      <p:ext uri="{BB962C8B-B14F-4D97-AF65-F5344CB8AC3E}">
        <p14:creationId xmlns:p14="http://schemas.microsoft.com/office/powerpoint/2010/main" val="2484759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2D57AE-D235-E239-7F09-5ED2319D48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0953"/>
            <a:ext cx="9144000" cy="814925"/>
          </a:xfrm>
        </p:spPr>
        <p:txBody>
          <a:bodyPr>
            <a:normAutofit/>
          </a:bodyPr>
          <a:lstStyle/>
          <a:p>
            <a:r>
              <a:rPr lang="es-ES" sz="4000" dirty="0">
                <a:latin typeface="Arial Rounded MT Bold" panose="020F0704030504030204" pitchFamily="34" charset="0"/>
              </a:rPr>
              <a:t>ACTIVIDADES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5B1B73-3D2F-E329-0B35-8D536F0DE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34224"/>
            <a:ext cx="9144000" cy="2154265"/>
          </a:xfrm>
        </p:spPr>
        <p:txBody>
          <a:bodyPr>
            <a:normAutofit/>
          </a:bodyPr>
          <a:lstStyle/>
          <a:p>
            <a:r>
              <a:rPr lang="es-ES" dirty="0">
                <a:latin typeface="Arial Rounded MT Bold" panose="020F0704030504030204" pitchFamily="34" charset="0"/>
              </a:rPr>
              <a:t>- Nivel de actividad bastante alto. </a:t>
            </a:r>
          </a:p>
          <a:p>
            <a:r>
              <a:rPr lang="es-ES" dirty="0">
                <a:latin typeface="Arial Rounded MT Bold" panose="020F0704030504030204" pitchFamily="34" charset="0"/>
              </a:rPr>
              <a:t>- Mucha asistencia a las actividades.</a:t>
            </a:r>
          </a:p>
          <a:p>
            <a:r>
              <a:rPr lang="es-ES" dirty="0">
                <a:latin typeface="Arial Rounded MT Bold" panose="020F0704030504030204" pitchFamily="34" charset="0"/>
              </a:rPr>
              <a:t>- Rutas por todas las sierras de la provincia.</a:t>
            </a:r>
          </a:p>
          <a:p>
            <a:endParaRPr lang="es-ES" sz="2800" dirty="0">
              <a:latin typeface="Arial Rounded MT Bold" panose="020F0704030504030204" pitchFamily="34" charset="0"/>
            </a:endParaRPr>
          </a:p>
          <a:p>
            <a:endParaRPr lang="es-ES" sz="2800" dirty="0">
              <a:latin typeface="Arial Rounded MT Bold" panose="020F070403050403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CFA32B4-BBCA-25BD-25A4-40787A314F3B}"/>
              </a:ext>
            </a:extLst>
          </p:cNvPr>
          <p:cNvSpPr txBox="1"/>
          <p:nvPr/>
        </p:nvSpPr>
        <p:spPr>
          <a:xfrm>
            <a:off x="3399294" y="1019299"/>
            <a:ext cx="5393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u="sng" dirty="0">
                <a:latin typeface="Arial Rounded MT Bold" panose="020F0704030504030204" pitchFamily="34" charset="0"/>
              </a:rPr>
              <a:t>Puntos fuertes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231EB9-0AE1-1077-3057-ECADAEB7EA00}"/>
              </a:ext>
            </a:extLst>
          </p:cNvPr>
          <p:cNvSpPr txBox="1"/>
          <p:nvPr/>
        </p:nvSpPr>
        <p:spPr>
          <a:xfrm>
            <a:off x="3046708" y="3392503"/>
            <a:ext cx="60985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u="sng" dirty="0">
                <a:latin typeface="Arial Rounded MT Bold" panose="020F0704030504030204" pitchFamily="34" charset="0"/>
              </a:rPr>
              <a:t>Puntos a mejorar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5C89578-8B8C-C8A7-473E-34EEBE6A812A}"/>
              </a:ext>
            </a:extLst>
          </p:cNvPr>
          <p:cNvSpPr txBox="1"/>
          <p:nvPr/>
        </p:nvSpPr>
        <p:spPr>
          <a:xfrm>
            <a:off x="1875295" y="4280194"/>
            <a:ext cx="879270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>
                <a:latin typeface="Arial Rounded MT Bold" panose="020F0704030504030204" pitchFamily="34" charset="0"/>
              </a:rPr>
              <a:t>- Demanda de rutas de un día en provincias limítrofes con transporte colectivo.</a:t>
            </a:r>
          </a:p>
          <a:p>
            <a:r>
              <a:rPr lang="es-ES" sz="2400" dirty="0">
                <a:latin typeface="Arial Rounded MT Bold" panose="020F0704030504030204" pitchFamily="34" charset="0"/>
              </a:rPr>
              <a:t>- Demanda de encuentros de fin de semana.</a:t>
            </a:r>
          </a:p>
          <a:p>
            <a:r>
              <a:rPr lang="es-ES" sz="2400" dirty="0">
                <a:latin typeface="Arial Rounded MT Bold" panose="020F0704030504030204" pitchFamily="34" charset="0"/>
              </a:rPr>
              <a:t>- Mejorar la presencia del club en eventos federativos.</a:t>
            </a:r>
          </a:p>
          <a:p>
            <a:endParaRPr lang="es-ES" sz="24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942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2D57AE-D235-E239-7F09-5ED2319D48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0953"/>
            <a:ext cx="9144000" cy="814925"/>
          </a:xfrm>
        </p:spPr>
        <p:txBody>
          <a:bodyPr>
            <a:normAutofit/>
          </a:bodyPr>
          <a:lstStyle/>
          <a:p>
            <a:r>
              <a:rPr lang="es-ES" sz="4000" dirty="0">
                <a:latin typeface="Arial Rounded MT Bold" panose="020F0704030504030204" pitchFamily="34" charset="0"/>
              </a:rPr>
              <a:t>PARTICIPACIÓN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5B1B73-3D2F-E329-0B35-8D536F0DE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92271"/>
            <a:ext cx="9144000" cy="4215539"/>
          </a:xfrm>
        </p:spPr>
        <p:txBody>
          <a:bodyPr>
            <a:normAutofit/>
          </a:bodyPr>
          <a:lstStyle/>
          <a:p>
            <a:r>
              <a:rPr lang="es-ES" sz="2800" dirty="0">
                <a:latin typeface="Arial Rounded MT Bold" panose="020F0704030504030204" pitchFamily="34" charset="0"/>
              </a:rPr>
              <a:t>- Ha aumentado el número de personas asumiendo algunas de las tareas en la gestión del club.</a:t>
            </a:r>
          </a:p>
          <a:p>
            <a:r>
              <a:rPr lang="es-ES" sz="2800" dirty="0">
                <a:latin typeface="Arial Rounded MT Bold" panose="020F0704030504030204" pitchFamily="34" charset="0"/>
              </a:rPr>
              <a:t>- Se ha renovado la junta directiva.</a:t>
            </a:r>
          </a:p>
          <a:p>
            <a:r>
              <a:rPr lang="es-ES" sz="2800" dirty="0">
                <a:latin typeface="Arial Rounded MT Bold" panose="020F0704030504030204" pitchFamily="34" charset="0"/>
              </a:rPr>
              <a:t>- Hay más personas con capacidad para dirigir una ruta o colaborar en funciones de apoyo.</a:t>
            </a:r>
          </a:p>
          <a:p>
            <a:endParaRPr lang="es-ES" sz="2800" dirty="0">
              <a:latin typeface="Arial Rounded MT Bold" panose="020F0704030504030204" pitchFamily="34" charset="0"/>
            </a:endParaRPr>
          </a:p>
          <a:p>
            <a:endParaRPr lang="es-ES" sz="2800" dirty="0">
              <a:latin typeface="Arial Rounded MT Bold" panose="020F070403050403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CFA32B4-BBCA-25BD-25A4-40787A314F3B}"/>
              </a:ext>
            </a:extLst>
          </p:cNvPr>
          <p:cNvSpPr txBox="1"/>
          <p:nvPr/>
        </p:nvSpPr>
        <p:spPr>
          <a:xfrm>
            <a:off x="3425125" y="1379349"/>
            <a:ext cx="5393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u="sng" dirty="0">
                <a:latin typeface="Arial Rounded MT Bold" panose="020F0704030504030204" pitchFamily="34" charset="0"/>
              </a:rPr>
              <a:t>Resumen</a:t>
            </a:r>
          </a:p>
        </p:txBody>
      </p:sp>
    </p:spTree>
    <p:extLst>
      <p:ext uri="{BB962C8B-B14F-4D97-AF65-F5344CB8AC3E}">
        <p14:creationId xmlns:p14="http://schemas.microsoft.com/office/powerpoint/2010/main" val="2151414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2D57AE-D235-E239-7F09-5ED2319D48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0953"/>
            <a:ext cx="9144000" cy="814925"/>
          </a:xfrm>
        </p:spPr>
        <p:txBody>
          <a:bodyPr>
            <a:normAutofit/>
          </a:bodyPr>
          <a:lstStyle/>
          <a:p>
            <a:r>
              <a:rPr lang="es-ES" sz="4000" dirty="0">
                <a:latin typeface="Arial Rounded MT Bold" panose="020F0704030504030204" pitchFamily="34" charset="0"/>
              </a:rPr>
              <a:t>PARTICIPACIÓN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5B1B73-3D2F-E329-0B35-8D536F0DE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34224"/>
            <a:ext cx="9144000" cy="2154265"/>
          </a:xfrm>
        </p:spPr>
        <p:txBody>
          <a:bodyPr>
            <a:normAutofit/>
          </a:bodyPr>
          <a:lstStyle/>
          <a:p>
            <a:r>
              <a:rPr lang="es-ES" dirty="0">
                <a:latin typeface="Arial Rounded MT Bold" panose="020F0704030504030204" pitchFamily="34" charset="0"/>
              </a:rPr>
              <a:t>- Implicación y motivación alta de muchas personas a pesar de llevar poco tiempo en el club.</a:t>
            </a:r>
          </a:p>
          <a:p>
            <a:r>
              <a:rPr lang="es-ES" dirty="0">
                <a:latin typeface="Arial Rounded MT Bold" panose="020F0704030504030204" pitchFamily="34" charset="0"/>
              </a:rPr>
              <a:t>- Renovación en los cargos de gestión del club.</a:t>
            </a:r>
          </a:p>
          <a:p>
            <a:r>
              <a:rPr lang="es-ES" dirty="0">
                <a:latin typeface="Arial Rounded MT Bold" panose="020F0704030504030204" pitchFamily="34" charset="0"/>
              </a:rPr>
              <a:t>- Colaboración más allá de la junta directiva.</a:t>
            </a:r>
          </a:p>
          <a:p>
            <a:endParaRPr lang="es-ES" sz="2800" dirty="0">
              <a:latin typeface="Arial Rounded MT Bold" panose="020F0704030504030204" pitchFamily="34" charset="0"/>
            </a:endParaRPr>
          </a:p>
          <a:p>
            <a:endParaRPr lang="es-ES" sz="2800" dirty="0">
              <a:latin typeface="Arial Rounded MT Bold" panose="020F070403050403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CFA32B4-BBCA-25BD-25A4-40787A314F3B}"/>
              </a:ext>
            </a:extLst>
          </p:cNvPr>
          <p:cNvSpPr txBox="1"/>
          <p:nvPr/>
        </p:nvSpPr>
        <p:spPr>
          <a:xfrm>
            <a:off x="3399294" y="1019299"/>
            <a:ext cx="5393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u="sng" dirty="0">
                <a:latin typeface="Arial Rounded MT Bold" panose="020F0704030504030204" pitchFamily="34" charset="0"/>
              </a:rPr>
              <a:t>Puntos fuertes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231EB9-0AE1-1077-3057-ECADAEB7EA00}"/>
              </a:ext>
            </a:extLst>
          </p:cNvPr>
          <p:cNvSpPr txBox="1"/>
          <p:nvPr/>
        </p:nvSpPr>
        <p:spPr>
          <a:xfrm>
            <a:off x="3046708" y="3546635"/>
            <a:ext cx="60985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u="sng" dirty="0">
                <a:latin typeface="Arial Rounded MT Bold" panose="020F0704030504030204" pitchFamily="34" charset="0"/>
              </a:rPr>
              <a:t>Puntos a mejorar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5C89578-8B8C-C8A7-473E-34EEBE6A812A}"/>
              </a:ext>
            </a:extLst>
          </p:cNvPr>
          <p:cNvSpPr txBox="1"/>
          <p:nvPr/>
        </p:nvSpPr>
        <p:spPr>
          <a:xfrm>
            <a:off x="1875295" y="4280194"/>
            <a:ext cx="879270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>
                <a:latin typeface="Arial Rounded MT Bold" panose="020F0704030504030204" pitchFamily="34" charset="0"/>
              </a:rPr>
              <a:t>- Falta más implicación de las socias/os sobre todo por el aumento de afiliación y número de actividades.</a:t>
            </a:r>
          </a:p>
          <a:p>
            <a:r>
              <a:rPr lang="es-ES" sz="2400" dirty="0">
                <a:latin typeface="Arial Rounded MT Bold" panose="020F0704030504030204" pitchFamily="34" charset="0"/>
              </a:rPr>
              <a:t>- Sobrecarga de responsabilidad en el presidente.</a:t>
            </a:r>
          </a:p>
          <a:p>
            <a:r>
              <a:rPr lang="es-ES" sz="2400" dirty="0">
                <a:latin typeface="Arial Rounded MT Bold" panose="020F0704030504030204" pitchFamily="34" charset="0"/>
              </a:rPr>
              <a:t>- Necesidad imperiosa de monitores/guías.</a:t>
            </a:r>
          </a:p>
          <a:p>
            <a:endParaRPr lang="es-ES" sz="24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522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2D57AE-D235-E239-7F09-5ED2319D48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0953"/>
            <a:ext cx="9144000" cy="814925"/>
          </a:xfrm>
        </p:spPr>
        <p:txBody>
          <a:bodyPr>
            <a:normAutofit/>
          </a:bodyPr>
          <a:lstStyle/>
          <a:p>
            <a:r>
              <a:rPr lang="es-ES" sz="4000" dirty="0">
                <a:latin typeface="Arial Rounded MT Bold" panose="020F0704030504030204" pitchFamily="34" charset="0"/>
              </a:rPr>
              <a:t>GESTIÓN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5B1B73-3D2F-E329-0B35-8D536F0DE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92271"/>
            <a:ext cx="9144000" cy="4215539"/>
          </a:xfrm>
        </p:spPr>
        <p:txBody>
          <a:bodyPr>
            <a:normAutofit/>
          </a:bodyPr>
          <a:lstStyle/>
          <a:p>
            <a:r>
              <a:rPr lang="es-ES" sz="2800" dirty="0">
                <a:latin typeface="Arial Rounded MT Bold" panose="020F0704030504030204" pitchFamily="34" charset="0"/>
              </a:rPr>
              <a:t>- Se ha renovado y puesto al día la situación administrativa del club.</a:t>
            </a:r>
          </a:p>
          <a:p>
            <a:r>
              <a:rPr lang="es-ES" sz="2800" dirty="0">
                <a:latin typeface="Arial Rounded MT Bold" panose="020F0704030504030204" pitchFamily="34" charset="0"/>
              </a:rPr>
              <a:t>- Se sigue mejorando la presencia del club en internet y redes sociales.</a:t>
            </a:r>
          </a:p>
          <a:p>
            <a:r>
              <a:rPr lang="es-ES" sz="2800" dirty="0">
                <a:latin typeface="Arial Rounded MT Bold" panose="020F0704030504030204" pitchFamily="34" charset="0"/>
              </a:rPr>
              <a:t>- Se sigue mejorando todo el proceso de inscripción para que sea más fácil y claro.</a:t>
            </a:r>
          </a:p>
          <a:p>
            <a:endParaRPr lang="es-ES" sz="2800" dirty="0">
              <a:latin typeface="Arial Rounded MT Bold" panose="020F0704030504030204" pitchFamily="34" charset="0"/>
            </a:endParaRPr>
          </a:p>
          <a:p>
            <a:endParaRPr lang="es-ES" sz="2800" dirty="0">
              <a:latin typeface="Arial Rounded MT Bold" panose="020F070403050403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CFA32B4-BBCA-25BD-25A4-40787A314F3B}"/>
              </a:ext>
            </a:extLst>
          </p:cNvPr>
          <p:cNvSpPr txBox="1"/>
          <p:nvPr/>
        </p:nvSpPr>
        <p:spPr>
          <a:xfrm>
            <a:off x="3425125" y="1379349"/>
            <a:ext cx="5393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u="sng" dirty="0">
                <a:latin typeface="Arial Rounded MT Bold" panose="020F0704030504030204" pitchFamily="34" charset="0"/>
              </a:rPr>
              <a:t>Resumen</a:t>
            </a:r>
          </a:p>
        </p:txBody>
      </p:sp>
    </p:spTree>
    <p:extLst>
      <p:ext uri="{BB962C8B-B14F-4D97-AF65-F5344CB8AC3E}">
        <p14:creationId xmlns:p14="http://schemas.microsoft.com/office/powerpoint/2010/main" val="3051380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2D57AE-D235-E239-7F09-5ED2319D48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0953"/>
            <a:ext cx="9144000" cy="814925"/>
          </a:xfrm>
        </p:spPr>
        <p:txBody>
          <a:bodyPr>
            <a:normAutofit/>
          </a:bodyPr>
          <a:lstStyle/>
          <a:p>
            <a:r>
              <a:rPr lang="es-ES" sz="4000" dirty="0">
                <a:latin typeface="Arial Rounded MT Bold" panose="020F0704030504030204" pitchFamily="34" charset="0"/>
              </a:rPr>
              <a:t>GESTIÓN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5B1B73-3D2F-E329-0B35-8D536F0DE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34224"/>
            <a:ext cx="9144000" cy="2154265"/>
          </a:xfrm>
        </p:spPr>
        <p:txBody>
          <a:bodyPr>
            <a:normAutofit/>
          </a:bodyPr>
          <a:lstStyle/>
          <a:p>
            <a:r>
              <a:rPr lang="es-ES" dirty="0">
                <a:latin typeface="Arial Rounded MT Bold" panose="020F0704030504030204" pitchFamily="34" charset="0"/>
              </a:rPr>
              <a:t>- Presencia muy alta en las redes sociales.</a:t>
            </a:r>
          </a:p>
          <a:p>
            <a:r>
              <a:rPr lang="es-ES" dirty="0">
                <a:latin typeface="Arial Rounded MT Bold" panose="020F0704030504030204" pitchFamily="34" charset="0"/>
              </a:rPr>
              <a:t>- Página web actualizada y con buen posicionamiento.</a:t>
            </a:r>
          </a:p>
          <a:p>
            <a:r>
              <a:rPr lang="es-ES" dirty="0">
                <a:latin typeface="Arial Rounded MT Bold" panose="020F0704030504030204" pitchFamily="34" charset="0"/>
              </a:rPr>
              <a:t>- Proceso de inscripción sencillo que ahorra tiempo en su gestión</a:t>
            </a:r>
          </a:p>
          <a:p>
            <a:endParaRPr lang="es-ES" sz="2800" dirty="0">
              <a:latin typeface="Arial Rounded MT Bold" panose="020F0704030504030204" pitchFamily="34" charset="0"/>
            </a:endParaRPr>
          </a:p>
          <a:p>
            <a:endParaRPr lang="es-ES" sz="2800" dirty="0">
              <a:latin typeface="Arial Rounded MT Bold" panose="020F070403050403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CFA32B4-BBCA-25BD-25A4-40787A314F3B}"/>
              </a:ext>
            </a:extLst>
          </p:cNvPr>
          <p:cNvSpPr txBox="1"/>
          <p:nvPr/>
        </p:nvSpPr>
        <p:spPr>
          <a:xfrm>
            <a:off x="3399294" y="1019299"/>
            <a:ext cx="5393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u="sng" dirty="0">
                <a:latin typeface="Arial Rounded MT Bold" panose="020F0704030504030204" pitchFamily="34" charset="0"/>
              </a:rPr>
              <a:t>Puntos fuertes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231EB9-0AE1-1077-3057-ECADAEB7EA00}"/>
              </a:ext>
            </a:extLst>
          </p:cNvPr>
          <p:cNvSpPr txBox="1"/>
          <p:nvPr/>
        </p:nvSpPr>
        <p:spPr>
          <a:xfrm>
            <a:off x="3046708" y="3546635"/>
            <a:ext cx="60985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u="sng" dirty="0">
                <a:latin typeface="Arial Rounded MT Bold" panose="020F0704030504030204" pitchFamily="34" charset="0"/>
              </a:rPr>
              <a:t>Puntos a mejorar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5C89578-8B8C-C8A7-473E-34EEBE6A812A}"/>
              </a:ext>
            </a:extLst>
          </p:cNvPr>
          <p:cNvSpPr txBox="1"/>
          <p:nvPr/>
        </p:nvSpPr>
        <p:spPr>
          <a:xfrm>
            <a:off x="1875295" y="4280194"/>
            <a:ext cx="879270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>
                <a:latin typeface="Arial Rounded MT Bold" panose="020F0704030504030204" pitchFamily="34" charset="0"/>
              </a:rPr>
              <a:t>- Falta mejorar la página web para dotarla de mayores servicios.</a:t>
            </a:r>
          </a:p>
          <a:p>
            <a:r>
              <a:rPr lang="es-ES" sz="2400" dirty="0">
                <a:latin typeface="Arial Rounded MT Bold" panose="020F0704030504030204" pitchFamily="34" charset="0"/>
              </a:rPr>
              <a:t>- Necesidad imperiosa de colaboración en la administración de redes sociales y lo relacionado con el proceso de inscripción y atención al público.</a:t>
            </a:r>
          </a:p>
          <a:p>
            <a:endParaRPr lang="es-ES" sz="24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3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2D57AE-D235-E239-7F09-5ED2319D48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0953"/>
            <a:ext cx="9144000" cy="814925"/>
          </a:xfrm>
        </p:spPr>
        <p:txBody>
          <a:bodyPr>
            <a:normAutofit/>
          </a:bodyPr>
          <a:lstStyle/>
          <a:p>
            <a:r>
              <a:rPr lang="es-ES" sz="4000" dirty="0">
                <a:latin typeface="Arial Rounded MT Bold" panose="020F0704030504030204" pitchFamily="34" charset="0"/>
              </a:rPr>
              <a:t>LOGÍSTICA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5B1B73-3D2F-E329-0B35-8D536F0DE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92271"/>
            <a:ext cx="9144000" cy="4215539"/>
          </a:xfrm>
        </p:spPr>
        <p:txBody>
          <a:bodyPr>
            <a:normAutofit/>
          </a:bodyPr>
          <a:lstStyle/>
          <a:p>
            <a:r>
              <a:rPr lang="es-ES" sz="2800" dirty="0">
                <a:latin typeface="Arial Rounded MT Bold" panose="020F0704030504030204" pitchFamily="34" charset="0"/>
              </a:rPr>
              <a:t>- Se ha adquirido material sanitario para prestar una atención completa en caso de necesidad.</a:t>
            </a:r>
          </a:p>
          <a:p>
            <a:r>
              <a:rPr lang="es-ES" sz="2800" dirty="0">
                <a:latin typeface="Arial Rounded MT Bold" panose="020F0704030504030204" pitchFamily="34" charset="0"/>
              </a:rPr>
              <a:t>- Se ha adquirido material de posicionamiento GPS nuevo.</a:t>
            </a:r>
          </a:p>
          <a:p>
            <a:r>
              <a:rPr lang="es-ES" sz="2800" dirty="0">
                <a:latin typeface="Arial Rounded MT Bold" panose="020F0704030504030204" pitchFamily="34" charset="0"/>
              </a:rPr>
              <a:t>- Se ha adquirido nuevo equipo de telecomunicaciones.</a:t>
            </a:r>
          </a:p>
          <a:p>
            <a:endParaRPr lang="es-ES" sz="2800" dirty="0">
              <a:latin typeface="Arial Rounded MT Bold" panose="020F0704030504030204" pitchFamily="34" charset="0"/>
            </a:endParaRPr>
          </a:p>
          <a:p>
            <a:endParaRPr lang="es-ES" sz="2800" dirty="0">
              <a:latin typeface="Arial Rounded MT Bold" panose="020F070403050403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CFA32B4-BBCA-25BD-25A4-40787A314F3B}"/>
              </a:ext>
            </a:extLst>
          </p:cNvPr>
          <p:cNvSpPr txBox="1"/>
          <p:nvPr/>
        </p:nvSpPr>
        <p:spPr>
          <a:xfrm>
            <a:off x="3425125" y="1379349"/>
            <a:ext cx="5393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u="sng" dirty="0">
                <a:latin typeface="Arial Rounded MT Bold" panose="020F0704030504030204" pitchFamily="34" charset="0"/>
              </a:rPr>
              <a:t>Resumen</a:t>
            </a:r>
          </a:p>
        </p:txBody>
      </p:sp>
    </p:spTree>
    <p:extLst>
      <p:ext uri="{BB962C8B-B14F-4D97-AF65-F5344CB8AC3E}">
        <p14:creationId xmlns:p14="http://schemas.microsoft.com/office/powerpoint/2010/main" val="2953406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2D57AE-D235-E239-7F09-5ED2319D48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0953"/>
            <a:ext cx="9144000" cy="814925"/>
          </a:xfrm>
        </p:spPr>
        <p:txBody>
          <a:bodyPr>
            <a:normAutofit/>
          </a:bodyPr>
          <a:lstStyle/>
          <a:p>
            <a:r>
              <a:rPr lang="es-ES" sz="4000" dirty="0">
                <a:latin typeface="Arial Rounded MT Bold" panose="020F0704030504030204" pitchFamily="34" charset="0"/>
              </a:rPr>
              <a:t>LOGÍSTICA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5B1B73-3D2F-E329-0B35-8D536F0DE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34224"/>
            <a:ext cx="9144000" cy="2154265"/>
          </a:xfrm>
        </p:spPr>
        <p:txBody>
          <a:bodyPr>
            <a:normAutofit/>
          </a:bodyPr>
          <a:lstStyle/>
          <a:p>
            <a:r>
              <a:rPr lang="es-ES" dirty="0">
                <a:latin typeface="Arial Rounded MT Bold" panose="020F0704030504030204" pitchFamily="34" charset="0"/>
              </a:rPr>
              <a:t>- Material sanitario muy completo.</a:t>
            </a:r>
          </a:p>
          <a:p>
            <a:r>
              <a:rPr lang="es-ES" dirty="0">
                <a:latin typeface="Arial Rounded MT Bold" panose="020F0704030504030204" pitchFamily="34" charset="0"/>
              </a:rPr>
              <a:t>- Equipo de telecomunicaciones mejorado para abarcar la coordinación durante las rutas.</a:t>
            </a:r>
          </a:p>
          <a:p>
            <a:endParaRPr lang="es-ES" sz="2800" dirty="0">
              <a:latin typeface="Arial Rounded MT Bold" panose="020F0704030504030204" pitchFamily="34" charset="0"/>
            </a:endParaRPr>
          </a:p>
          <a:p>
            <a:endParaRPr lang="es-ES" sz="2800" dirty="0">
              <a:latin typeface="Arial Rounded MT Bold" panose="020F070403050403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CFA32B4-BBCA-25BD-25A4-40787A314F3B}"/>
              </a:ext>
            </a:extLst>
          </p:cNvPr>
          <p:cNvSpPr txBox="1"/>
          <p:nvPr/>
        </p:nvSpPr>
        <p:spPr>
          <a:xfrm>
            <a:off x="3399294" y="1019299"/>
            <a:ext cx="5393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u="sng" dirty="0">
                <a:latin typeface="Arial Rounded MT Bold" panose="020F0704030504030204" pitchFamily="34" charset="0"/>
              </a:rPr>
              <a:t>Puntos fuertes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231EB9-0AE1-1077-3057-ECADAEB7EA00}"/>
              </a:ext>
            </a:extLst>
          </p:cNvPr>
          <p:cNvSpPr txBox="1"/>
          <p:nvPr/>
        </p:nvSpPr>
        <p:spPr>
          <a:xfrm>
            <a:off x="3046708" y="3546635"/>
            <a:ext cx="60985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u="sng" dirty="0">
                <a:latin typeface="Arial Rounded MT Bold" panose="020F0704030504030204" pitchFamily="34" charset="0"/>
              </a:rPr>
              <a:t>Puntos a mejorar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5C89578-8B8C-C8A7-473E-34EEBE6A812A}"/>
              </a:ext>
            </a:extLst>
          </p:cNvPr>
          <p:cNvSpPr txBox="1"/>
          <p:nvPr/>
        </p:nvSpPr>
        <p:spPr>
          <a:xfrm>
            <a:off x="1875295" y="4280194"/>
            <a:ext cx="879270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>
                <a:latin typeface="Arial Rounded MT Bold" panose="020F0704030504030204" pitchFamily="34" charset="0"/>
              </a:rPr>
              <a:t>- Falta mejorar la formación en seguridad, primeros auxilios y en monitores/guías.</a:t>
            </a:r>
          </a:p>
          <a:p>
            <a:endParaRPr lang="es-ES" sz="24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205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2D57AE-D235-E239-7F09-5ED2319D48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72912"/>
            <a:ext cx="9144000" cy="814925"/>
          </a:xfrm>
        </p:spPr>
        <p:txBody>
          <a:bodyPr>
            <a:normAutofit fontScale="90000"/>
          </a:bodyPr>
          <a:lstStyle/>
          <a:p>
            <a:r>
              <a:rPr lang="es-ES" sz="4000" dirty="0">
                <a:latin typeface="Arial Rounded MT Bold" panose="020F0704030504030204" pitchFamily="34" charset="0"/>
              </a:rPr>
              <a:t>COLABORACIÓN CON OTRAS ASOCIACIONES E INSTITUCIONES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5B1B73-3D2F-E329-0B35-8D536F0DE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42461"/>
            <a:ext cx="9144000" cy="4215539"/>
          </a:xfrm>
        </p:spPr>
        <p:txBody>
          <a:bodyPr>
            <a:normAutofit/>
          </a:bodyPr>
          <a:lstStyle/>
          <a:p>
            <a:r>
              <a:rPr lang="es-ES" sz="2800" dirty="0">
                <a:latin typeface="Arial Rounded MT Bold" panose="020F0704030504030204" pitchFamily="34" charset="0"/>
              </a:rPr>
              <a:t>- Ha habido una comunicación permanente con el Ayuntamiento de Carboneras tanto con la corporación saliente como con la entrante.</a:t>
            </a:r>
          </a:p>
          <a:p>
            <a:r>
              <a:rPr lang="es-ES" sz="2800" dirty="0">
                <a:latin typeface="Arial Rounded MT Bold" panose="020F0704030504030204" pitchFamily="34" charset="0"/>
              </a:rPr>
              <a:t>- Colaboración con otros Ayuntamientos de la provincia.</a:t>
            </a:r>
          </a:p>
          <a:p>
            <a:r>
              <a:rPr lang="es-ES" sz="2800" dirty="0">
                <a:latin typeface="Arial Rounded MT Bold" panose="020F0704030504030204" pitchFamily="34" charset="0"/>
              </a:rPr>
              <a:t>- Colaboración con tejido asociativo.</a:t>
            </a:r>
          </a:p>
          <a:p>
            <a:endParaRPr lang="es-ES" sz="2800" dirty="0">
              <a:latin typeface="Arial Rounded MT Bold" panose="020F0704030504030204" pitchFamily="34" charset="0"/>
            </a:endParaRPr>
          </a:p>
          <a:p>
            <a:endParaRPr lang="es-ES" sz="2800" dirty="0">
              <a:latin typeface="Arial Rounded MT Bold" panose="020F070403050403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CFA32B4-BBCA-25BD-25A4-40787A314F3B}"/>
              </a:ext>
            </a:extLst>
          </p:cNvPr>
          <p:cNvSpPr txBox="1"/>
          <p:nvPr/>
        </p:nvSpPr>
        <p:spPr>
          <a:xfrm>
            <a:off x="3399294" y="1642820"/>
            <a:ext cx="5393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u="sng" dirty="0">
                <a:latin typeface="Arial Rounded MT Bold" panose="020F0704030504030204" pitchFamily="34" charset="0"/>
              </a:rPr>
              <a:t>Resumen</a:t>
            </a:r>
          </a:p>
        </p:txBody>
      </p:sp>
    </p:spTree>
    <p:extLst>
      <p:ext uri="{BB962C8B-B14F-4D97-AF65-F5344CB8AC3E}">
        <p14:creationId xmlns:p14="http://schemas.microsoft.com/office/powerpoint/2010/main" val="2575077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2D57AE-D235-E239-7F09-5ED2319D48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11788"/>
            <a:ext cx="9144000" cy="814925"/>
          </a:xfrm>
        </p:spPr>
        <p:txBody>
          <a:bodyPr>
            <a:normAutofit fontScale="90000"/>
          </a:bodyPr>
          <a:lstStyle/>
          <a:p>
            <a:r>
              <a:rPr lang="es-ES" sz="4000" dirty="0">
                <a:latin typeface="Arial Rounded MT Bold" panose="020F0704030504030204" pitchFamily="34" charset="0"/>
              </a:rPr>
              <a:t>COLABORACIÓN CON OTRAS ASOCIACIONES E INSTITUCIONES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5B1B73-3D2F-E329-0B35-8D536F0DE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224790"/>
            <a:ext cx="9144000" cy="2154265"/>
          </a:xfrm>
        </p:spPr>
        <p:txBody>
          <a:bodyPr>
            <a:normAutofit/>
          </a:bodyPr>
          <a:lstStyle/>
          <a:p>
            <a:r>
              <a:rPr lang="es-ES" dirty="0">
                <a:latin typeface="Arial Rounded MT Bold" panose="020F0704030504030204" pitchFamily="34" charset="0"/>
              </a:rPr>
              <a:t>- Apertura a la colaboración con todos los ayuntamientos que se muestran interesados.</a:t>
            </a:r>
          </a:p>
          <a:p>
            <a:r>
              <a:rPr lang="es-ES" dirty="0">
                <a:latin typeface="Arial Rounded MT Bold" panose="020F0704030504030204" pitchFamily="34" charset="0"/>
              </a:rPr>
              <a:t>- Apertura a la colaboración con otras asociaciones.</a:t>
            </a:r>
          </a:p>
          <a:p>
            <a:endParaRPr lang="es-ES" sz="2800" dirty="0">
              <a:latin typeface="Arial Rounded MT Bold" panose="020F0704030504030204" pitchFamily="34" charset="0"/>
            </a:endParaRPr>
          </a:p>
          <a:p>
            <a:endParaRPr lang="es-ES" sz="2800" dirty="0">
              <a:latin typeface="Arial Rounded MT Bold" panose="020F070403050403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CFA32B4-BBCA-25BD-25A4-40787A314F3B}"/>
              </a:ext>
            </a:extLst>
          </p:cNvPr>
          <p:cNvSpPr txBox="1"/>
          <p:nvPr/>
        </p:nvSpPr>
        <p:spPr>
          <a:xfrm>
            <a:off x="3399293" y="1497847"/>
            <a:ext cx="5393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u="sng" dirty="0">
                <a:latin typeface="Arial Rounded MT Bold" panose="020F0704030504030204" pitchFamily="34" charset="0"/>
              </a:rPr>
              <a:t>Puntos fuertes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231EB9-0AE1-1077-3057-ECADAEB7EA00}"/>
              </a:ext>
            </a:extLst>
          </p:cNvPr>
          <p:cNvSpPr txBox="1"/>
          <p:nvPr/>
        </p:nvSpPr>
        <p:spPr>
          <a:xfrm>
            <a:off x="3046707" y="3429000"/>
            <a:ext cx="60985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u="sng" dirty="0">
                <a:latin typeface="Arial Rounded MT Bold" panose="020F0704030504030204" pitchFamily="34" charset="0"/>
              </a:rPr>
              <a:t>Puntos a mejorar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5C89578-8B8C-C8A7-473E-34EEBE6A812A}"/>
              </a:ext>
            </a:extLst>
          </p:cNvPr>
          <p:cNvSpPr txBox="1"/>
          <p:nvPr/>
        </p:nvSpPr>
        <p:spPr>
          <a:xfrm>
            <a:off x="1875295" y="4022970"/>
            <a:ext cx="879270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>
                <a:latin typeface="Arial Rounded MT Bold" panose="020F0704030504030204" pitchFamily="34" charset="0"/>
              </a:rPr>
              <a:t>- Falta de implicación del Ayuntamiento de Carboneras y de empresas de la zona.</a:t>
            </a:r>
          </a:p>
          <a:p>
            <a:endParaRPr lang="es-ES" sz="24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867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2D57AE-D235-E239-7F09-5ED2319D48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81400"/>
            <a:ext cx="9144000" cy="814925"/>
          </a:xfrm>
        </p:spPr>
        <p:txBody>
          <a:bodyPr>
            <a:normAutofit/>
          </a:bodyPr>
          <a:lstStyle/>
          <a:p>
            <a:r>
              <a:rPr lang="es-ES" sz="4000" dirty="0">
                <a:latin typeface="Arial Rounded MT Bold" panose="020F0704030504030204" pitchFamily="34" charset="0"/>
              </a:rPr>
              <a:t>RETOS Y METAS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5B1B73-3D2F-E329-0B35-8D536F0DE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92271"/>
            <a:ext cx="9144000" cy="4215539"/>
          </a:xfrm>
        </p:spPr>
        <p:txBody>
          <a:bodyPr>
            <a:normAutofit/>
          </a:bodyPr>
          <a:lstStyle/>
          <a:p>
            <a:r>
              <a:rPr lang="es-ES" sz="2800" dirty="0">
                <a:latin typeface="Arial Rounded MT Bold" panose="020F0704030504030204" pitchFamily="34" charset="0"/>
              </a:rPr>
              <a:t>- Hay que lograr que el Club Montañero Carbonero sea viable a largo plazo.</a:t>
            </a:r>
          </a:p>
          <a:p>
            <a:r>
              <a:rPr lang="es-ES" sz="2800" dirty="0">
                <a:latin typeface="Arial Rounded MT Bold" panose="020F0704030504030204" pitchFamily="34" charset="0"/>
              </a:rPr>
              <a:t>- Mayor implicación en las tareas de gestión y en la incorporación de nuevas/os guías.</a:t>
            </a:r>
          </a:p>
          <a:p>
            <a:r>
              <a:rPr lang="es-ES" sz="2800" dirty="0">
                <a:latin typeface="Arial Rounded MT Bold" panose="020F0704030504030204" pitchFamily="34" charset="0"/>
              </a:rPr>
              <a:t>- Mejorar la representación y participación de mujeres.</a:t>
            </a:r>
          </a:p>
          <a:p>
            <a:r>
              <a:rPr lang="es-ES" sz="2800" dirty="0">
                <a:latin typeface="Arial Rounded MT Bold" panose="020F0704030504030204" pitchFamily="34" charset="0"/>
              </a:rPr>
              <a:t>- Atender a las necesidades de las socias/os más veteranos.</a:t>
            </a:r>
          </a:p>
          <a:p>
            <a:endParaRPr lang="es-ES" sz="2800" dirty="0">
              <a:latin typeface="Arial Rounded MT Bold" panose="020F0704030504030204" pitchFamily="34" charset="0"/>
            </a:endParaRPr>
          </a:p>
          <a:p>
            <a:endParaRPr lang="es-ES" sz="28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0785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748</Words>
  <Application>Microsoft Office PowerPoint</Application>
  <PresentationFormat>Panorámica</PresentationFormat>
  <Paragraphs>82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Arial</vt:lpstr>
      <vt:lpstr>Arial Rounded MT Bold</vt:lpstr>
      <vt:lpstr>Calibri</vt:lpstr>
      <vt:lpstr>Calibri Light</vt:lpstr>
      <vt:lpstr>Tema de Office</vt:lpstr>
      <vt:lpstr>INFORME DE SITUACIÓN ACTUAL</vt:lpstr>
      <vt:lpstr>SOCIAS/OS</vt:lpstr>
      <vt:lpstr>SOCIAS/OS</vt:lpstr>
      <vt:lpstr>ACTIVIDADES</vt:lpstr>
      <vt:lpstr>ACTIVIDADES</vt:lpstr>
      <vt:lpstr>PARTICIPACIÓN</vt:lpstr>
      <vt:lpstr>PARTICIPACIÓN</vt:lpstr>
      <vt:lpstr>GESTIÓN</vt:lpstr>
      <vt:lpstr>GESTIÓN</vt:lpstr>
      <vt:lpstr>LOGÍSTICA</vt:lpstr>
      <vt:lpstr>LOGÍSTICA</vt:lpstr>
      <vt:lpstr>COLABORACIÓN CON OTRAS ASOCIACIONES E INSTITUCIONES</vt:lpstr>
      <vt:lpstr>COLABORACIÓN CON OTRAS ASOCIACIONES E INSTITUCIONES</vt:lpstr>
      <vt:lpstr>RETOS Y METAS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INFORME DE SITUACIÓN ACTUAL</dc:title>
  <dc:creator>Club Montañero Carbonero</dc:creator>
  <cp:lastModifiedBy>Club Montañero Carbonero</cp:lastModifiedBy>
  <cp:revision>4</cp:revision>
  <dcterms:created xsi:type="dcterms:W3CDTF">2024-01-26T16:48:38Z</dcterms:created>
  <dcterms:modified xsi:type="dcterms:W3CDTF">2024-01-26T17:36:33Z</dcterms:modified>
</cp:coreProperties>
</file>