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3" r:id="rId3"/>
    <p:sldId id="281" r:id="rId4"/>
    <p:sldId id="282" r:id="rId5"/>
    <p:sldId id="257" r:id="rId6"/>
    <p:sldId id="275" r:id="rId7"/>
    <p:sldId id="276" r:id="rId8"/>
    <p:sldId id="283" r:id="rId9"/>
    <p:sldId id="274" r:id="rId10"/>
    <p:sldId id="284" r:id="rId11"/>
    <p:sldId id="280" r:id="rId12"/>
    <p:sldId id="285" r:id="rId13"/>
    <p:sldId id="279" r:id="rId14"/>
    <p:sldId id="286" r:id="rId15"/>
    <p:sldId id="278" r:id="rId16"/>
    <p:sldId id="287" r:id="rId17"/>
    <p:sldId id="288" r:id="rId18"/>
    <p:sldId id="289" r:id="rId19"/>
    <p:sldId id="293" r:id="rId20"/>
    <p:sldId id="290" r:id="rId21"/>
    <p:sldId id="294" r:id="rId22"/>
    <p:sldId id="291" r:id="rId23"/>
    <p:sldId id="295" r:id="rId24"/>
    <p:sldId id="296" r:id="rId25"/>
    <p:sldId id="297" r:id="rId26"/>
    <p:sldId id="298" r:id="rId27"/>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7" d="100"/>
          <a:sy n="67" d="100"/>
        </p:scale>
        <p:origin x="84" y="6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2224D9-9E68-6A59-5424-D1A1C305735D}"/>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4E1BDC18-0897-C8EC-588B-AB697622B73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61091868-CAE5-BF86-18E7-4CEF862EBDD9}"/>
              </a:ext>
            </a:extLst>
          </p:cNvPr>
          <p:cNvSpPr>
            <a:spLocks noGrp="1"/>
          </p:cNvSpPr>
          <p:nvPr>
            <p:ph type="dt" sz="half" idx="10"/>
          </p:nvPr>
        </p:nvSpPr>
        <p:spPr/>
        <p:txBody>
          <a:bodyPr/>
          <a:lstStyle/>
          <a:p>
            <a:fld id="{DDA42ADA-3D1A-42B1-B67C-6E5806F02306}" type="datetimeFigureOut">
              <a:rPr lang="es-ES" smtClean="0"/>
              <a:t>31/01/2025</a:t>
            </a:fld>
            <a:endParaRPr lang="es-ES"/>
          </a:p>
        </p:txBody>
      </p:sp>
      <p:sp>
        <p:nvSpPr>
          <p:cNvPr id="5" name="Marcador de pie de página 4">
            <a:extLst>
              <a:ext uri="{FF2B5EF4-FFF2-40B4-BE49-F238E27FC236}">
                <a16:creationId xmlns:a16="http://schemas.microsoft.com/office/drawing/2014/main" id="{73CA1B21-B5C0-80B8-C7EC-E4A28A27430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F2AAC74-FD50-35E3-A28D-7BBCA6F5D54E}"/>
              </a:ext>
            </a:extLst>
          </p:cNvPr>
          <p:cNvSpPr>
            <a:spLocks noGrp="1"/>
          </p:cNvSpPr>
          <p:nvPr>
            <p:ph type="sldNum" sz="quarter" idx="12"/>
          </p:nvPr>
        </p:nvSpPr>
        <p:spPr/>
        <p:txBody>
          <a:bodyPr/>
          <a:lstStyle/>
          <a:p>
            <a:fld id="{D385918B-C530-49AB-83DF-1C7FBB3EFEB0}" type="slidenum">
              <a:rPr lang="es-ES" smtClean="0"/>
              <a:t>‹Nº›</a:t>
            </a:fld>
            <a:endParaRPr lang="es-ES"/>
          </a:p>
        </p:txBody>
      </p:sp>
    </p:spTree>
    <p:extLst>
      <p:ext uri="{BB962C8B-B14F-4D97-AF65-F5344CB8AC3E}">
        <p14:creationId xmlns:p14="http://schemas.microsoft.com/office/powerpoint/2010/main" val="22311938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5D2D61-39EF-EA26-DEBB-78E3E4D50CEB}"/>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0D1944A3-A84E-DA95-0476-3BBFB3F329BF}"/>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221CE01-466F-FA36-A0A4-9584348E6F23}"/>
              </a:ext>
            </a:extLst>
          </p:cNvPr>
          <p:cNvSpPr>
            <a:spLocks noGrp="1"/>
          </p:cNvSpPr>
          <p:nvPr>
            <p:ph type="dt" sz="half" idx="10"/>
          </p:nvPr>
        </p:nvSpPr>
        <p:spPr/>
        <p:txBody>
          <a:bodyPr/>
          <a:lstStyle/>
          <a:p>
            <a:fld id="{DDA42ADA-3D1A-42B1-B67C-6E5806F02306}" type="datetimeFigureOut">
              <a:rPr lang="es-ES" smtClean="0"/>
              <a:t>31/01/2025</a:t>
            </a:fld>
            <a:endParaRPr lang="es-ES"/>
          </a:p>
        </p:txBody>
      </p:sp>
      <p:sp>
        <p:nvSpPr>
          <p:cNvPr id="5" name="Marcador de pie de página 4">
            <a:extLst>
              <a:ext uri="{FF2B5EF4-FFF2-40B4-BE49-F238E27FC236}">
                <a16:creationId xmlns:a16="http://schemas.microsoft.com/office/drawing/2014/main" id="{F6788C2B-720D-D44C-3CE8-60EABBAC8B2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DA345CB-DF17-5201-C8C1-62ACC08B80C5}"/>
              </a:ext>
            </a:extLst>
          </p:cNvPr>
          <p:cNvSpPr>
            <a:spLocks noGrp="1"/>
          </p:cNvSpPr>
          <p:nvPr>
            <p:ph type="sldNum" sz="quarter" idx="12"/>
          </p:nvPr>
        </p:nvSpPr>
        <p:spPr/>
        <p:txBody>
          <a:bodyPr/>
          <a:lstStyle/>
          <a:p>
            <a:fld id="{D385918B-C530-49AB-83DF-1C7FBB3EFEB0}" type="slidenum">
              <a:rPr lang="es-ES" smtClean="0"/>
              <a:t>‹Nº›</a:t>
            </a:fld>
            <a:endParaRPr lang="es-ES"/>
          </a:p>
        </p:txBody>
      </p:sp>
    </p:spTree>
    <p:extLst>
      <p:ext uri="{BB962C8B-B14F-4D97-AF65-F5344CB8AC3E}">
        <p14:creationId xmlns:p14="http://schemas.microsoft.com/office/powerpoint/2010/main" val="15482472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D78FFFB-8DD1-70D2-8EF3-7F1926701F00}"/>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9D4AC1E8-AC39-EC5A-F015-D4AD0A7786A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2420149-6808-8BEC-A443-B097228D0CBC}"/>
              </a:ext>
            </a:extLst>
          </p:cNvPr>
          <p:cNvSpPr>
            <a:spLocks noGrp="1"/>
          </p:cNvSpPr>
          <p:nvPr>
            <p:ph type="dt" sz="half" idx="10"/>
          </p:nvPr>
        </p:nvSpPr>
        <p:spPr/>
        <p:txBody>
          <a:bodyPr/>
          <a:lstStyle/>
          <a:p>
            <a:fld id="{DDA42ADA-3D1A-42B1-B67C-6E5806F02306}" type="datetimeFigureOut">
              <a:rPr lang="es-ES" smtClean="0"/>
              <a:t>31/01/2025</a:t>
            </a:fld>
            <a:endParaRPr lang="es-ES"/>
          </a:p>
        </p:txBody>
      </p:sp>
      <p:sp>
        <p:nvSpPr>
          <p:cNvPr id="5" name="Marcador de pie de página 4">
            <a:extLst>
              <a:ext uri="{FF2B5EF4-FFF2-40B4-BE49-F238E27FC236}">
                <a16:creationId xmlns:a16="http://schemas.microsoft.com/office/drawing/2014/main" id="{A8DB1B55-7AD0-5D31-FC75-4E939BBE344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63E6F4BF-EFE2-6C60-FF16-847E9F82563B}"/>
              </a:ext>
            </a:extLst>
          </p:cNvPr>
          <p:cNvSpPr>
            <a:spLocks noGrp="1"/>
          </p:cNvSpPr>
          <p:nvPr>
            <p:ph type="sldNum" sz="quarter" idx="12"/>
          </p:nvPr>
        </p:nvSpPr>
        <p:spPr/>
        <p:txBody>
          <a:bodyPr/>
          <a:lstStyle/>
          <a:p>
            <a:fld id="{D385918B-C530-49AB-83DF-1C7FBB3EFEB0}" type="slidenum">
              <a:rPr lang="es-ES" smtClean="0"/>
              <a:t>‹Nº›</a:t>
            </a:fld>
            <a:endParaRPr lang="es-ES"/>
          </a:p>
        </p:txBody>
      </p:sp>
    </p:spTree>
    <p:extLst>
      <p:ext uri="{BB962C8B-B14F-4D97-AF65-F5344CB8AC3E}">
        <p14:creationId xmlns:p14="http://schemas.microsoft.com/office/powerpoint/2010/main" val="35480729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120B7F4-B7F4-594D-E888-5F9F4EDCD9DA}"/>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D3587F2-5719-C005-CB74-C367F3E941E5}"/>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C4128ED4-9327-D1A1-92EE-CCD01BB7FAB2}"/>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C9DCDB3F-3132-311F-CA1F-3F58A364E010}"/>
              </a:ext>
            </a:extLst>
          </p:cNvPr>
          <p:cNvSpPr>
            <a:spLocks noGrp="1"/>
          </p:cNvSpPr>
          <p:nvPr>
            <p:ph type="dt" sz="half" idx="10"/>
          </p:nvPr>
        </p:nvSpPr>
        <p:spPr/>
        <p:txBody>
          <a:bodyPr/>
          <a:lstStyle/>
          <a:p>
            <a:fld id="{DDA42ADA-3D1A-42B1-B67C-6E5806F02306}" type="datetimeFigureOut">
              <a:rPr lang="es-ES" smtClean="0"/>
              <a:t>31/01/2025</a:t>
            </a:fld>
            <a:endParaRPr lang="es-ES"/>
          </a:p>
        </p:txBody>
      </p:sp>
      <p:sp>
        <p:nvSpPr>
          <p:cNvPr id="6" name="Marcador de pie de página 5">
            <a:extLst>
              <a:ext uri="{FF2B5EF4-FFF2-40B4-BE49-F238E27FC236}">
                <a16:creationId xmlns:a16="http://schemas.microsoft.com/office/drawing/2014/main" id="{94AF1C5C-3D0E-578C-7DDD-194BAA850AEF}"/>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28D2EDCE-12CD-0A29-43B0-411D14EB0C39}"/>
              </a:ext>
            </a:extLst>
          </p:cNvPr>
          <p:cNvSpPr>
            <a:spLocks noGrp="1"/>
          </p:cNvSpPr>
          <p:nvPr>
            <p:ph type="sldNum" sz="quarter" idx="12"/>
          </p:nvPr>
        </p:nvSpPr>
        <p:spPr/>
        <p:txBody>
          <a:bodyPr/>
          <a:lstStyle/>
          <a:p>
            <a:fld id="{D385918B-C530-49AB-83DF-1C7FBB3EFEB0}" type="slidenum">
              <a:rPr lang="es-ES" smtClean="0"/>
              <a:t>‹Nº›</a:t>
            </a:fld>
            <a:endParaRPr lang="es-ES"/>
          </a:p>
        </p:txBody>
      </p:sp>
    </p:spTree>
    <p:extLst>
      <p:ext uri="{BB962C8B-B14F-4D97-AF65-F5344CB8AC3E}">
        <p14:creationId xmlns:p14="http://schemas.microsoft.com/office/powerpoint/2010/main" val="2060490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185559-3F2C-42B3-2863-7FD3D5B07E0B}"/>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1A2E9257-F5FA-FCC4-7B0D-C90DCF9F5BD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D5E1E6B5-62C4-809A-43D0-908019F95D33}"/>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DDF9EB4C-E27F-376C-EC43-D86EEB110D8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EBD5FE71-55A8-87DF-AC89-A913501801ED}"/>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9F05955B-11C7-315E-74B9-9C7A911535E3}"/>
              </a:ext>
            </a:extLst>
          </p:cNvPr>
          <p:cNvSpPr>
            <a:spLocks noGrp="1"/>
          </p:cNvSpPr>
          <p:nvPr>
            <p:ph type="dt" sz="half" idx="10"/>
          </p:nvPr>
        </p:nvSpPr>
        <p:spPr/>
        <p:txBody>
          <a:bodyPr/>
          <a:lstStyle/>
          <a:p>
            <a:fld id="{DDA42ADA-3D1A-42B1-B67C-6E5806F02306}" type="datetimeFigureOut">
              <a:rPr lang="es-ES" smtClean="0"/>
              <a:t>31/01/2025</a:t>
            </a:fld>
            <a:endParaRPr lang="es-ES"/>
          </a:p>
        </p:txBody>
      </p:sp>
      <p:sp>
        <p:nvSpPr>
          <p:cNvPr id="8" name="Marcador de pie de página 7">
            <a:extLst>
              <a:ext uri="{FF2B5EF4-FFF2-40B4-BE49-F238E27FC236}">
                <a16:creationId xmlns:a16="http://schemas.microsoft.com/office/drawing/2014/main" id="{91636E81-B601-9AB1-199C-EE2A6403BE75}"/>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8078EFF5-5750-A910-7077-7044FDF68D6F}"/>
              </a:ext>
            </a:extLst>
          </p:cNvPr>
          <p:cNvSpPr>
            <a:spLocks noGrp="1"/>
          </p:cNvSpPr>
          <p:nvPr>
            <p:ph type="sldNum" sz="quarter" idx="12"/>
          </p:nvPr>
        </p:nvSpPr>
        <p:spPr/>
        <p:txBody>
          <a:bodyPr/>
          <a:lstStyle/>
          <a:p>
            <a:fld id="{D385918B-C530-49AB-83DF-1C7FBB3EFEB0}" type="slidenum">
              <a:rPr lang="es-ES" smtClean="0"/>
              <a:t>‹Nº›</a:t>
            </a:fld>
            <a:endParaRPr lang="es-ES"/>
          </a:p>
        </p:txBody>
      </p:sp>
    </p:spTree>
    <p:extLst>
      <p:ext uri="{BB962C8B-B14F-4D97-AF65-F5344CB8AC3E}">
        <p14:creationId xmlns:p14="http://schemas.microsoft.com/office/powerpoint/2010/main" val="12141523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70D6806-B4CB-0726-585A-9DF2D92F4AC4}"/>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7EC828BE-B998-D3C7-D85F-75F5E79C88AC}"/>
              </a:ext>
            </a:extLst>
          </p:cNvPr>
          <p:cNvSpPr>
            <a:spLocks noGrp="1"/>
          </p:cNvSpPr>
          <p:nvPr>
            <p:ph type="dt" sz="half" idx="10"/>
          </p:nvPr>
        </p:nvSpPr>
        <p:spPr/>
        <p:txBody>
          <a:bodyPr/>
          <a:lstStyle/>
          <a:p>
            <a:fld id="{DDA42ADA-3D1A-42B1-B67C-6E5806F02306}" type="datetimeFigureOut">
              <a:rPr lang="es-ES" smtClean="0"/>
              <a:t>31/01/2025</a:t>
            </a:fld>
            <a:endParaRPr lang="es-ES"/>
          </a:p>
        </p:txBody>
      </p:sp>
      <p:sp>
        <p:nvSpPr>
          <p:cNvPr id="4" name="Marcador de pie de página 3">
            <a:extLst>
              <a:ext uri="{FF2B5EF4-FFF2-40B4-BE49-F238E27FC236}">
                <a16:creationId xmlns:a16="http://schemas.microsoft.com/office/drawing/2014/main" id="{615254CB-419E-19A4-CC35-11EBFD384D9F}"/>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78ED29E3-F3B1-0485-DAF1-11EF2368C77C}"/>
              </a:ext>
            </a:extLst>
          </p:cNvPr>
          <p:cNvSpPr>
            <a:spLocks noGrp="1"/>
          </p:cNvSpPr>
          <p:nvPr>
            <p:ph type="sldNum" sz="quarter" idx="12"/>
          </p:nvPr>
        </p:nvSpPr>
        <p:spPr/>
        <p:txBody>
          <a:bodyPr/>
          <a:lstStyle/>
          <a:p>
            <a:fld id="{D385918B-C530-49AB-83DF-1C7FBB3EFEB0}" type="slidenum">
              <a:rPr lang="es-ES" smtClean="0"/>
              <a:t>‹Nº›</a:t>
            </a:fld>
            <a:endParaRPr lang="es-ES"/>
          </a:p>
        </p:txBody>
      </p:sp>
    </p:spTree>
    <p:extLst>
      <p:ext uri="{BB962C8B-B14F-4D97-AF65-F5344CB8AC3E}">
        <p14:creationId xmlns:p14="http://schemas.microsoft.com/office/powerpoint/2010/main" val="7378684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4DD54303-347B-90C5-5D4F-99BBA130D53A}"/>
              </a:ext>
            </a:extLst>
          </p:cNvPr>
          <p:cNvSpPr>
            <a:spLocks noGrp="1"/>
          </p:cNvSpPr>
          <p:nvPr>
            <p:ph type="dt" sz="half" idx="10"/>
          </p:nvPr>
        </p:nvSpPr>
        <p:spPr/>
        <p:txBody>
          <a:bodyPr/>
          <a:lstStyle/>
          <a:p>
            <a:fld id="{DDA42ADA-3D1A-42B1-B67C-6E5806F02306}" type="datetimeFigureOut">
              <a:rPr lang="es-ES" smtClean="0"/>
              <a:t>31/01/2025</a:t>
            </a:fld>
            <a:endParaRPr lang="es-ES"/>
          </a:p>
        </p:txBody>
      </p:sp>
      <p:sp>
        <p:nvSpPr>
          <p:cNvPr id="3" name="Marcador de pie de página 2">
            <a:extLst>
              <a:ext uri="{FF2B5EF4-FFF2-40B4-BE49-F238E27FC236}">
                <a16:creationId xmlns:a16="http://schemas.microsoft.com/office/drawing/2014/main" id="{27F9314A-BDA5-D7CB-AC5D-47ED2CD2EB56}"/>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78A6463B-5D8A-EA13-6CDD-A6C16080A086}"/>
              </a:ext>
            </a:extLst>
          </p:cNvPr>
          <p:cNvSpPr>
            <a:spLocks noGrp="1"/>
          </p:cNvSpPr>
          <p:nvPr>
            <p:ph type="sldNum" sz="quarter" idx="12"/>
          </p:nvPr>
        </p:nvSpPr>
        <p:spPr/>
        <p:txBody>
          <a:bodyPr/>
          <a:lstStyle/>
          <a:p>
            <a:fld id="{D385918B-C530-49AB-83DF-1C7FBB3EFEB0}" type="slidenum">
              <a:rPr lang="es-ES" smtClean="0"/>
              <a:t>‹Nº›</a:t>
            </a:fld>
            <a:endParaRPr lang="es-ES"/>
          </a:p>
        </p:txBody>
      </p:sp>
    </p:spTree>
    <p:extLst>
      <p:ext uri="{BB962C8B-B14F-4D97-AF65-F5344CB8AC3E}">
        <p14:creationId xmlns:p14="http://schemas.microsoft.com/office/powerpoint/2010/main" val="10056648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96E46BB-DF18-EC70-3392-4C48A760C10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BCA0CF4-7D7C-605C-4580-474D4CEE1C5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1EF8A7CF-A7A9-9239-45CE-9248841912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E3C7AE14-7250-B129-4A7F-0B551BF12FB8}"/>
              </a:ext>
            </a:extLst>
          </p:cNvPr>
          <p:cNvSpPr>
            <a:spLocks noGrp="1"/>
          </p:cNvSpPr>
          <p:nvPr>
            <p:ph type="dt" sz="half" idx="10"/>
          </p:nvPr>
        </p:nvSpPr>
        <p:spPr/>
        <p:txBody>
          <a:bodyPr/>
          <a:lstStyle/>
          <a:p>
            <a:fld id="{DDA42ADA-3D1A-42B1-B67C-6E5806F02306}" type="datetimeFigureOut">
              <a:rPr lang="es-ES" smtClean="0"/>
              <a:t>31/01/2025</a:t>
            </a:fld>
            <a:endParaRPr lang="es-ES"/>
          </a:p>
        </p:txBody>
      </p:sp>
      <p:sp>
        <p:nvSpPr>
          <p:cNvPr id="6" name="Marcador de pie de página 5">
            <a:extLst>
              <a:ext uri="{FF2B5EF4-FFF2-40B4-BE49-F238E27FC236}">
                <a16:creationId xmlns:a16="http://schemas.microsoft.com/office/drawing/2014/main" id="{C4957813-F6E7-BCF0-CBF8-EA8EF2CCE2F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8BB4C02C-C66F-7330-A23F-8EF0CD9E8799}"/>
              </a:ext>
            </a:extLst>
          </p:cNvPr>
          <p:cNvSpPr>
            <a:spLocks noGrp="1"/>
          </p:cNvSpPr>
          <p:nvPr>
            <p:ph type="sldNum" sz="quarter" idx="12"/>
          </p:nvPr>
        </p:nvSpPr>
        <p:spPr/>
        <p:txBody>
          <a:bodyPr/>
          <a:lstStyle/>
          <a:p>
            <a:fld id="{D385918B-C530-49AB-83DF-1C7FBB3EFEB0}" type="slidenum">
              <a:rPr lang="es-ES" smtClean="0"/>
              <a:t>‹Nº›</a:t>
            </a:fld>
            <a:endParaRPr lang="es-ES"/>
          </a:p>
        </p:txBody>
      </p:sp>
    </p:spTree>
    <p:extLst>
      <p:ext uri="{BB962C8B-B14F-4D97-AF65-F5344CB8AC3E}">
        <p14:creationId xmlns:p14="http://schemas.microsoft.com/office/powerpoint/2010/main" val="40850222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A06A15B-F2EA-C57F-0748-D7CC085CC59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77F45468-1AB6-E9B5-A284-B749D8D4F24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93670736-84A3-0ABD-4C47-0D83F51972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B0E9390F-8CE3-F651-AADD-6106B875CD43}"/>
              </a:ext>
            </a:extLst>
          </p:cNvPr>
          <p:cNvSpPr>
            <a:spLocks noGrp="1"/>
          </p:cNvSpPr>
          <p:nvPr>
            <p:ph type="dt" sz="half" idx="10"/>
          </p:nvPr>
        </p:nvSpPr>
        <p:spPr/>
        <p:txBody>
          <a:bodyPr/>
          <a:lstStyle/>
          <a:p>
            <a:fld id="{DDA42ADA-3D1A-42B1-B67C-6E5806F02306}" type="datetimeFigureOut">
              <a:rPr lang="es-ES" smtClean="0"/>
              <a:t>31/01/2025</a:t>
            </a:fld>
            <a:endParaRPr lang="es-ES"/>
          </a:p>
        </p:txBody>
      </p:sp>
      <p:sp>
        <p:nvSpPr>
          <p:cNvPr id="6" name="Marcador de pie de página 5">
            <a:extLst>
              <a:ext uri="{FF2B5EF4-FFF2-40B4-BE49-F238E27FC236}">
                <a16:creationId xmlns:a16="http://schemas.microsoft.com/office/drawing/2014/main" id="{21D3F499-9804-DA21-986D-17FA03DADF0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2518C9CE-A2B7-0471-F7ED-6C4D4C3CCFB8}"/>
              </a:ext>
            </a:extLst>
          </p:cNvPr>
          <p:cNvSpPr>
            <a:spLocks noGrp="1"/>
          </p:cNvSpPr>
          <p:nvPr>
            <p:ph type="sldNum" sz="quarter" idx="12"/>
          </p:nvPr>
        </p:nvSpPr>
        <p:spPr/>
        <p:txBody>
          <a:bodyPr/>
          <a:lstStyle/>
          <a:p>
            <a:fld id="{D385918B-C530-49AB-83DF-1C7FBB3EFEB0}" type="slidenum">
              <a:rPr lang="es-ES" smtClean="0"/>
              <a:t>‹Nº›</a:t>
            </a:fld>
            <a:endParaRPr lang="es-ES"/>
          </a:p>
        </p:txBody>
      </p:sp>
    </p:spTree>
    <p:extLst>
      <p:ext uri="{BB962C8B-B14F-4D97-AF65-F5344CB8AC3E}">
        <p14:creationId xmlns:p14="http://schemas.microsoft.com/office/powerpoint/2010/main" val="16066687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4B68392-861A-B2D7-004B-6E7AFA6CC8FA}"/>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FE4B9BA8-5933-2E84-3FB7-07B2B77F46CD}"/>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B8D55BCD-4B48-EBA8-FA4B-ACFE58F1DA10}"/>
              </a:ext>
            </a:extLst>
          </p:cNvPr>
          <p:cNvSpPr>
            <a:spLocks noGrp="1"/>
          </p:cNvSpPr>
          <p:nvPr>
            <p:ph type="dt" sz="half" idx="10"/>
          </p:nvPr>
        </p:nvSpPr>
        <p:spPr/>
        <p:txBody>
          <a:bodyPr/>
          <a:lstStyle/>
          <a:p>
            <a:fld id="{DDA42ADA-3D1A-42B1-B67C-6E5806F02306}" type="datetimeFigureOut">
              <a:rPr lang="es-ES" smtClean="0"/>
              <a:t>31/01/2025</a:t>
            </a:fld>
            <a:endParaRPr lang="es-ES"/>
          </a:p>
        </p:txBody>
      </p:sp>
      <p:sp>
        <p:nvSpPr>
          <p:cNvPr id="5" name="Marcador de pie de página 4">
            <a:extLst>
              <a:ext uri="{FF2B5EF4-FFF2-40B4-BE49-F238E27FC236}">
                <a16:creationId xmlns:a16="http://schemas.microsoft.com/office/drawing/2014/main" id="{A6D64A61-8651-2E02-3B30-549131F5E69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8A46721-34EE-3A3F-CA7C-233BC7BB7042}"/>
              </a:ext>
            </a:extLst>
          </p:cNvPr>
          <p:cNvSpPr>
            <a:spLocks noGrp="1"/>
          </p:cNvSpPr>
          <p:nvPr>
            <p:ph type="sldNum" sz="quarter" idx="12"/>
          </p:nvPr>
        </p:nvSpPr>
        <p:spPr/>
        <p:txBody>
          <a:bodyPr/>
          <a:lstStyle/>
          <a:p>
            <a:fld id="{D385918B-C530-49AB-83DF-1C7FBB3EFEB0}" type="slidenum">
              <a:rPr lang="es-ES" smtClean="0"/>
              <a:t>‹Nº›</a:t>
            </a:fld>
            <a:endParaRPr lang="es-ES"/>
          </a:p>
        </p:txBody>
      </p:sp>
    </p:spTree>
    <p:extLst>
      <p:ext uri="{BB962C8B-B14F-4D97-AF65-F5344CB8AC3E}">
        <p14:creationId xmlns:p14="http://schemas.microsoft.com/office/powerpoint/2010/main" val="38215714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C8725549-648E-6378-B3D5-CAE30D236838}"/>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91B7859-F0A2-E99B-716F-331A3C80ADEF}"/>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E3D30B6-9A21-BA47-1656-EB58591660D1}"/>
              </a:ext>
            </a:extLst>
          </p:cNvPr>
          <p:cNvSpPr>
            <a:spLocks noGrp="1"/>
          </p:cNvSpPr>
          <p:nvPr>
            <p:ph type="dt" sz="half" idx="10"/>
          </p:nvPr>
        </p:nvSpPr>
        <p:spPr/>
        <p:txBody>
          <a:bodyPr/>
          <a:lstStyle/>
          <a:p>
            <a:fld id="{DDA42ADA-3D1A-42B1-B67C-6E5806F02306}" type="datetimeFigureOut">
              <a:rPr lang="es-ES" smtClean="0"/>
              <a:t>31/01/2025</a:t>
            </a:fld>
            <a:endParaRPr lang="es-ES"/>
          </a:p>
        </p:txBody>
      </p:sp>
      <p:sp>
        <p:nvSpPr>
          <p:cNvPr id="5" name="Marcador de pie de página 4">
            <a:extLst>
              <a:ext uri="{FF2B5EF4-FFF2-40B4-BE49-F238E27FC236}">
                <a16:creationId xmlns:a16="http://schemas.microsoft.com/office/drawing/2014/main" id="{895EFD2D-491E-61F8-887D-28710CC3A41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1F26EEB-9B8F-28FC-597D-F485D44CAE62}"/>
              </a:ext>
            </a:extLst>
          </p:cNvPr>
          <p:cNvSpPr>
            <a:spLocks noGrp="1"/>
          </p:cNvSpPr>
          <p:nvPr>
            <p:ph type="sldNum" sz="quarter" idx="12"/>
          </p:nvPr>
        </p:nvSpPr>
        <p:spPr/>
        <p:txBody>
          <a:bodyPr/>
          <a:lstStyle/>
          <a:p>
            <a:fld id="{D385918B-C530-49AB-83DF-1C7FBB3EFEB0}" type="slidenum">
              <a:rPr lang="es-ES" smtClean="0"/>
              <a:t>‹Nº›</a:t>
            </a:fld>
            <a:endParaRPr lang="es-ES"/>
          </a:p>
        </p:txBody>
      </p:sp>
    </p:spTree>
    <p:extLst>
      <p:ext uri="{BB962C8B-B14F-4D97-AF65-F5344CB8AC3E}">
        <p14:creationId xmlns:p14="http://schemas.microsoft.com/office/powerpoint/2010/main" val="29261614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EB6084C8-2555-1225-441A-F632276052F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77FC2BC0-4D04-D40F-179F-3E9457D5DDB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FA1ABBF-0BEE-FBDD-CCA0-F28CD8370CF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A42ADA-3D1A-42B1-B67C-6E5806F02306}" type="datetimeFigureOut">
              <a:rPr lang="es-ES" smtClean="0"/>
              <a:t>31/01/2025</a:t>
            </a:fld>
            <a:endParaRPr lang="es-ES"/>
          </a:p>
        </p:txBody>
      </p:sp>
      <p:sp>
        <p:nvSpPr>
          <p:cNvPr id="5" name="Marcador de pie de página 4">
            <a:extLst>
              <a:ext uri="{FF2B5EF4-FFF2-40B4-BE49-F238E27FC236}">
                <a16:creationId xmlns:a16="http://schemas.microsoft.com/office/drawing/2014/main" id="{A8AF2106-C3E1-F73B-8F67-FBA0307CCDF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3D374404-FCFB-CB0A-A57A-3041662AFF5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85918B-C530-49AB-83DF-1C7FBB3EFEB0}" type="slidenum">
              <a:rPr lang="es-ES" smtClean="0"/>
              <a:t>‹Nº›</a:t>
            </a:fld>
            <a:endParaRPr lang="es-ES"/>
          </a:p>
        </p:txBody>
      </p:sp>
    </p:spTree>
    <p:extLst>
      <p:ext uri="{BB962C8B-B14F-4D97-AF65-F5344CB8AC3E}">
        <p14:creationId xmlns:p14="http://schemas.microsoft.com/office/powerpoint/2010/main" val="31013316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7C7433E-B0F9-4030-B569-CA7643BA883D}"/>
              </a:ext>
            </a:extLst>
          </p:cNvPr>
          <p:cNvSpPr>
            <a:spLocks noGrp="1"/>
          </p:cNvSpPr>
          <p:nvPr>
            <p:ph type="ctrTitle"/>
          </p:nvPr>
        </p:nvSpPr>
        <p:spPr>
          <a:xfrm>
            <a:off x="1524000" y="1122363"/>
            <a:ext cx="9144000" cy="1840645"/>
          </a:xfrm>
        </p:spPr>
        <p:txBody>
          <a:bodyPr/>
          <a:lstStyle/>
          <a:p>
            <a:r>
              <a:rPr lang="es-ES" b="1" dirty="0"/>
              <a:t>Presupuesto 2024</a:t>
            </a:r>
          </a:p>
        </p:txBody>
      </p:sp>
      <p:sp>
        <p:nvSpPr>
          <p:cNvPr id="3" name="Subtítulo 2">
            <a:extLst>
              <a:ext uri="{FF2B5EF4-FFF2-40B4-BE49-F238E27FC236}">
                <a16:creationId xmlns:a16="http://schemas.microsoft.com/office/drawing/2014/main" id="{7A0FC013-CE41-BB6A-89EC-8D6AB409288F}"/>
              </a:ext>
            </a:extLst>
          </p:cNvPr>
          <p:cNvSpPr>
            <a:spLocks noGrp="1"/>
          </p:cNvSpPr>
          <p:nvPr>
            <p:ph type="subTitle" idx="1"/>
          </p:nvPr>
        </p:nvSpPr>
        <p:spPr>
          <a:xfrm>
            <a:off x="1524000" y="3602037"/>
            <a:ext cx="9144000" cy="2133599"/>
          </a:xfrm>
        </p:spPr>
        <p:txBody>
          <a:bodyPr>
            <a:normAutofit fontScale="92500" lnSpcReduction="10000"/>
          </a:bodyPr>
          <a:lstStyle/>
          <a:p>
            <a:r>
              <a:rPr lang="es-ES" sz="4000" b="1" dirty="0">
                <a:solidFill>
                  <a:srgbClr val="0070C0"/>
                </a:solidFill>
              </a:rPr>
              <a:t>Club Montañero Carbonero</a:t>
            </a:r>
          </a:p>
          <a:p>
            <a:endParaRPr lang="es-ES" sz="4000" b="1" dirty="0">
              <a:solidFill>
                <a:srgbClr val="0070C0"/>
              </a:solidFill>
            </a:endParaRPr>
          </a:p>
          <a:p>
            <a:endParaRPr lang="es-ES" sz="4000" b="1" dirty="0">
              <a:solidFill>
                <a:srgbClr val="0070C0"/>
              </a:solidFill>
            </a:endParaRPr>
          </a:p>
          <a:p>
            <a:pPr algn="r"/>
            <a:r>
              <a:rPr lang="es-ES" sz="2000" b="1" dirty="0">
                <a:solidFill>
                  <a:srgbClr val="0070C0"/>
                </a:solidFill>
              </a:rPr>
              <a:t>Carboneras, 31 de enero de 2.024</a:t>
            </a:r>
          </a:p>
        </p:txBody>
      </p:sp>
      <p:pic>
        <p:nvPicPr>
          <p:cNvPr id="6" name="Imagen 5">
            <a:extLst>
              <a:ext uri="{FF2B5EF4-FFF2-40B4-BE49-F238E27FC236}">
                <a16:creationId xmlns:a16="http://schemas.microsoft.com/office/drawing/2014/main" id="{E3E2898F-6842-3163-0097-1BB9C0607895}"/>
              </a:ext>
            </a:extLst>
          </p:cNvPr>
          <p:cNvPicPr>
            <a:picLocks noChangeAspect="1"/>
          </p:cNvPicPr>
          <p:nvPr/>
        </p:nvPicPr>
        <p:blipFill>
          <a:blip r:embed="rId2"/>
          <a:stretch>
            <a:fillRect/>
          </a:stretch>
        </p:blipFill>
        <p:spPr>
          <a:xfrm>
            <a:off x="10450569" y="247664"/>
            <a:ext cx="1552200" cy="1307759"/>
          </a:xfrm>
          <a:prstGeom prst="rect">
            <a:avLst/>
          </a:prstGeom>
        </p:spPr>
      </p:pic>
    </p:spTree>
    <p:extLst>
      <p:ext uri="{BB962C8B-B14F-4D97-AF65-F5344CB8AC3E}">
        <p14:creationId xmlns:p14="http://schemas.microsoft.com/office/powerpoint/2010/main" val="9428204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7C7433E-B0F9-4030-B569-CA7643BA883D}"/>
              </a:ext>
            </a:extLst>
          </p:cNvPr>
          <p:cNvSpPr>
            <a:spLocks noGrp="1"/>
          </p:cNvSpPr>
          <p:nvPr>
            <p:ph type="ctrTitle"/>
          </p:nvPr>
        </p:nvSpPr>
        <p:spPr>
          <a:xfrm>
            <a:off x="952500" y="5078902"/>
            <a:ext cx="10287000" cy="1779098"/>
          </a:xfrm>
        </p:spPr>
        <p:txBody>
          <a:bodyPr>
            <a:normAutofit fontScale="90000"/>
          </a:bodyPr>
          <a:lstStyle/>
          <a:p>
            <a:pPr algn="l">
              <a:lnSpc>
                <a:spcPct val="150000"/>
              </a:lnSpc>
            </a:pPr>
            <a:r>
              <a:rPr lang="es-ES" sz="1800" b="1" dirty="0">
                <a:solidFill>
                  <a:srgbClr val="002060"/>
                </a:solidFill>
              </a:rPr>
              <a:t>En esta nueva etapa del Club Montañero Carbonero, iniciada en el año 2.022, ha aumentado la masa social tanto de socios como de usuarios de ruta, lo que indudablemente afecta al presupuesto que aquí presentamos.</a:t>
            </a:r>
            <a:br>
              <a:rPr lang="es-ES" sz="1800" b="1" dirty="0">
                <a:solidFill>
                  <a:srgbClr val="002060"/>
                </a:solidFill>
              </a:rPr>
            </a:br>
            <a:br>
              <a:rPr lang="es-ES" sz="1800" b="1" dirty="0">
                <a:solidFill>
                  <a:srgbClr val="002060"/>
                </a:solidFill>
              </a:rPr>
            </a:br>
            <a:r>
              <a:rPr lang="es-ES" sz="1800" b="1" dirty="0">
                <a:solidFill>
                  <a:srgbClr val="002060"/>
                </a:solidFill>
              </a:rPr>
              <a:t>El ejercicio económico del Club Montañero Carbonero, correspondiente al ejercicio 2024, se caracteriza por:</a:t>
            </a:r>
            <a:br>
              <a:rPr lang="es-ES" sz="1800" b="1" dirty="0">
                <a:solidFill>
                  <a:srgbClr val="002060"/>
                </a:solidFill>
              </a:rPr>
            </a:br>
            <a:br>
              <a:rPr lang="es-ES" sz="1800" b="1" dirty="0">
                <a:solidFill>
                  <a:srgbClr val="002060"/>
                </a:solidFill>
              </a:rPr>
            </a:br>
            <a:r>
              <a:rPr lang="es-ES" sz="1800" b="1" dirty="0">
                <a:solidFill>
                  <a:srgbClr val="002060"/>
                </a:solidFill>
              </a:rPr>
              <a:t>-Incremento significativo de los socios</a:t>
            </a:r>
            <a:br>
              <a:rPr lang="es-ES" sz="1800" b="1" dirty="0">
                <a:solidFill>
                  <a:srgbClr val="002060"/>
                </a:solidFill>
              </a:rPr>
            </a:br>
            <a:r>
              <a:rPr lang="es-ES" sz="1800" b="1" dirty="0">
                <a:solidFill>
                  <a:srgbClr val="002060"/>
                </a:solidFill>
              </a:rPr>
              <a:t>-Adquisición de nuevos recursos técnicos de comunicación, seguridad y ubicación necesarios para las rutas (GPS y </a:t>
            </a:r>
            <a:r>
              <a:rPr lang="es-ES" sz="1800" b="1" dirty="0" err="1">
                <a:solidFill>
                  <a:srgbClr val="002060"/>
                </a:solidFill>
              </a:rPr>
              <a:t>walkies</a:t>
            </a:r>
            <a:r>
              <a:rPr lang="es-ES" sz="1800" b="1" dirty="0">
                <a:solidFill>
                  <a:srgbClr val="002060"/>
                </a:solidFill>
              </a:rPr>
              <a:t>)</a:t>
            </a:r>
            <a:br>
              <a:rPr lang="es-ES" sz="1800" b="1" dirty="0">
                <a:solidFill>
                  <a:srgbClr val="002060"/>
                </a:solidFill>
              </a:rPr>
            </a:br>
            <a:r>
              <a:rPr lang="es-ES" sz="1800" b="1" dirty="0">
                <a:solidFill>
                  <a:srgbClr val="002060"/>
                </a:solidFill>
              </a:rPr>
              <a:t>-Adquisición de soportes de la nueva imagen corporativa del Club (banderas, banderines, y carteles)</a:t>
            </a:r>
            <a:br>
              <a:rPr lang="es-ES" sz="1800" b="1" dirty="0">
                <a:solidFill>
                  <a:srgbClr val="002060"/>
                </a:solidFill>
              </a:rPr>
            </a:br>
            <a:r>
              <a:rPr lang="es-ES" sz="1800" b="1" dirty="0">
                <a:solidFill>
                  <a:srgbClr val="002060"/>
                </a:solidFill>
              </a:rPr>
              <a:t>-Adquisición de prendas y complementos con la nueva imagen del Club (cortavientos, mochila, forro polar, braga cuello, camiseta, pin…), financiados en parte por el Club.</a:t>
            </a:r>
            <a:br>
              <a:rPr lang="es-ES" sz="1800" b="1" dirty="0">
                <a:solidFill>
                  <a:srgbClr val="002060"/>
                </a:solidFill>
              </a:rPr>
            </a:br>
            <a:r>
              <a:rPr lang="es-ES" sz="1800" b="1" dirty="0">
                <a:solidFill>
                  <a:srgbClr val="002060"/>
                </a:solidFill>
              </a:rPr>
              <a:t>-Estabilidad financiera debida al equilibrio existente entre los gastos e inversiones por un lado, y los ingresos derivados de las cuotas de socios y la asistencia a rutas de los no asociados por el otro.</a:t>
            </a:r>
            <a:br>
              <a:rPr lang="es-ES" sz="1800" b="1" dirty="0">
                <a:solidFill>
                  <a:srgbClr val="002060"/>
                </a:solidFill>
              </a:rPr>
            </a:br>
            <a:br>
              <a:rPr lang="es-ES" sz="1800" b="1" dirty="0">
                <a:solidFill>
                  <a:srgbClr val="002060"/>
                </a:solidFill>
              </a:rPr>
            </a:br>
            <a:endParaRPr lang="es-ES" sz="1800" b="1" dirty="0">
              <a:solidFill>
                <a:srgbClr val="002060"/>
              </a:solidFill>
            </a:endParaRPr>
          </a:p>
        </p:txBody>
      </p:sp>
      <p:pic>
        <p:nvPicPr>
          <p:cNvPr id="6" name="Imagen 5">
            <a:extLst>
              <a:ext uri="{FF2B5EF4-FFF2-40B4-BE49-F238E27FC236}">
                <a16:creationId xmlns:a16="http://schemas.microsoft.com/office/drawing/2014/main" id="{E3E2898F-6842-3163-0097-1BB9C0607895}"/>
              </a:ext>
            </a:extLst>
          </p:cNvPr>
          <p:cNvPicPr>
            <a:picLocks noChangeAspect="1"/>
          </p:cNvPicPr>
          <p:nvPr/>
        </p:nvPicPr>
        <p:blipFill>
          <a:blip r:embed="rId2"/>
          <a:stretch>
            <a:fillRect/>
          </a:stretch>
        </p:blipFill>
        <p:spPr>
          <a:xfrm>
            <a:off x="10450569" y="247664"/>
            <a:ext cx="1552200" cy="1307759"/>
          </a:xfrm>
          <a:prstGeom prst="rect">
            <a:avLst/>
          </a:prstGeom>
        </p:spPr>
      </p:pic>
      <p:sp>
        <p:nvSpPr>
          <p:cNvPr id="7" name="CuadroTexto 6">
            <a:extLst>
              <a:ext uri="{FF2B5EF4-FFF2-40B4-BE49-F238E27FC236}">
                <a16:creationId xmlns:a16="http://schemas.microsoft.com/office/drawing/2014/main" id="{029DE675-FB12-5550-B568-CB89CAAB5FEC}"/>
              </a:ext>
            </a:extLst>
          </p:cNvPr>
          <p:cNvSpPr txBox="1"/>
          <p:nvPr/>
        </p:nvSpPr>
        <p:spPr>
          <a:xfrm>
            <a:off x="952500" y="901543"/>
            <a:ext cx="4897315" cy="523220"/>
          </a:xfrm>
          <a:prstGeom prst="rect">
            <a:avLst/>
          </a:prstGeom>
          <a:noFill/>
        </p:spPr>
        <p:txBody>
          <a:bodyPr wrap="square" rtlCol="0">
            <a:spAutoFit/>
          </a:bodyPr>
          <a:lstStyle/>
          <a:p>
            <a:r>
              <a:rPr lang="es-ES" sz="2800" b="1" dirty="0">
                <a:solidFill>
                  <a:srgbClr val="002060"/>
                </a:solidFill>
              </a:rPr>
              <a:t>Club Montañero Carbonero</a:t>
            </a:r>
          </a:p>
        </p:txBody>
      </p:sp>
    </p:spTree>
    <p:extLst>
      <p:ext uri="{BB962C8B-B14F-4D97-AF65-F5344CB8AC3E}">
        <p14:creationId xmlns:p14="http://schemas.microsoft.com/office/powerpoint/2010/main" val="9335659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7C7433E-B0F9-4030-B569-CA7643BA883D}"/>
              </a:ext>
            </a:extLst>
          </p:cNvPr>
          <p:cNvSpPr>
            <a:spLocks noGrp="1"/>
          </p:cNvSpPr>
          <p:nvPr>
            <p:ph type="ctrTitle"/>
          </p:nvPr>
        </p:nvSpPr>
        <p:spPr>
          <a:xfrm>
            <a:off x="561975" y="1649901"/>
            <a:ext cx="10287000" cy="2874473"/>
          </a:xfrm>
        </p:spPr>
        <p:txBody>
          <a:bodyPr anchor="t" anchorCtr="0">
            <a:normAutofit fontScale="90000"/>
          </a:bodyPr>
          <a:lstStyle/>
          <a:p>
            <a:pPr algn="l">
              <a:lnSpc>
                <a:spcPct val="150000"/>
              </a:lnSpc>
            </a:pPr>
            <a:r>
              <a:rPr lang="es-ES" sz="1800" b="1" dirty="0">
                <a:solidFill>
                  <a:srgbClr val="002060"/>
                </a:solidFill>
              </a:rPr>
              <a:t>Los ingresos del Club pueden proceder de diversos conceptos, tal y como vamos comentando en los puntos siguientes. Dichos conceptos, son:</a:t>
            </a:r>
            <a:br>
              <a:rPr lang="es-ES" sz="1800" b="1" dirty="0">
                <a:solidFill>
                  <a:srgbClr val="002060"/>
                </a:solidFill>
              </a:rPr>
            </a:br>
            <a:r>
              <a:rPr lang="es-ES" sz="1800" b="1" dirty="0">
                <a:solidFill>
                  <a:srgbClr val="002060"/>
                </a:solidFill>
              </a:rPr>
              <a:t>1. LICENCIAS FEDERATIVAS</a:t>
            </a:r>
            <a:br>
              <a:rPr lang="es-ES" sz="1800" b="1" dirty="0">
                <a:solidFill>
                  <a:srgbClr val="002060"/>
                </a:solidFill>
              </a:rPr>
            </a:br>
            <a:r>
              <a:rPr lang="es-ES" sz="1800" b="1" dirty="0">
                <a:solidFill>
                  <a:srgbClr val="002060"/>
                </a:solidFill>
              </a:rPr>
              <a:t>2. CUOTAS SOCIOS</a:t>
            </a:r>
            <a:br>
              <a:rPr lang="es-ES" sz="1800" b="1" dirty="0">
                <a:solidFill>
                  <a:srgbClr val="002060"/>
                </a:solidFill>
              </a:rPr>
            </a:br>
            <a:r>
              <a:rPr lang="es-ES" sz="1800" b="1" dirty="0">
                <a:solidFill>
                  <a:srgbClr val="002060"/>
                </a:solidFill>
              </a:rPr>
              <a:t>3. VENTA DE EQUIPACIONES Y COMPLEMENTOS DEL CLUB</a:t>
            </a:r>
            <a:br>
              <a:rPr lang="es-ES" sz="1800" b="1" dirty="0">
                <a:solidFill>
                  <a:srgbClr val="002060"/>
                </a:solidFill>
              </a:rPr>
            </a:br>
            <a:r>
              <a:rPr lang="es-ES" sz="1800" b="1" dirty="0">
                <a:solidFill>
                  <a:srgbClr val="002060"/>
                </a:solidFill>
              </a:rPr>
              <a:t>4. INSCRIPCIÓN DE RUTAS</a:t>
            </a:r>
            <a:br>
              <a:rPr lang="es-ES" sz="1800" b="1" dirty="0">
                <a:solidFill>
                  <a:srgbClr val="002060"/>
                </a:solidFill>
              </a:rPr>
            </a:br>
            <a:r>
              <a:rPr lang="es-ES" sz="1800" b="1" dirty="0">
                <a:solidFill>
                  <a:srgbClr val="002060"/>
                </a:solidFill>
              </a:rPr>
              <a:t>5. SUBVENCIONES</a:t>
            </a:r>
          </a:p>
        </p:txBody>
      </p:sp>
      <p:pic>
        <p:nvPicPr>
          <p:cNvPr id="6" name="Imagen 5">
            <a:extLst>
              <a:ext uri="{FF2B5EF4-FFF2-40B4-BE49-F238E27FC236}">
                <a16:creationId xmlns:a16="http://schemas.microsoft.com/office/drawing/2014/main" id="{E3E2898F-6842-3163-0097-1BB9C0607895}"/>
              </a:ext>
            </a:extLst>
          </p:cNvPr>
          <p:cNvPicPr>
            <a:picLocks noChangeAspect="1"/>
          </p:cNvPicPr>
          <p:nvPr/>
        </p:nvPicPr>
        <p:blipFill>
          <a:blip r:embed="rId2"/>
          <a:stretch>
            <a:fillRect/>
          </a:stretch>
        </p:blipFill>
        <p:spPr>
          <a:xfrm>
            <a:off x="10450569" y="247664"/>
            <a:ext cx="1552200" cy="1307759"/>
          </a:xfrm>
          <a:prstGeom prst="rect">
            <a:avLst/>
          </a:prstGeom>
        </p:spPr>
      </p:pic>
      <p:sp>
        <p:nvSpPr>
          <p:cNvPr id="7" name="CuadroTexto 6">
            <a:extLst>
              <a:ext uri="{FF2B5EF4-FFF2-40B4-BE49-F238E27FC236}">
                <a16:creationId xmlns:a16="http://schemas.microsoft.com/office/drawing/2014/main" id="{029DE675-FB12-5550-B568-CB89CAAB5FEC}"/>
              </a:ext>
            </a:extLst>
          </p:cNvPr>
          <p:cNvSpPr txBox="1"/>
          <p:nvPr/>
        </p:nvSpPr>
        <p:spPr>
          <a:xfrm>
            <a:off x="952500" y="901543"/>
            <a:ext cx="4897315" cy="523220"/>
          </a:xfrm>
          <a:prstGeom prst="rect">
            <a:avLst/>
          </a:prstGeom>
          <a:noFill/>
        </p:spPr>
        <p:txBody>
          <a:bodyPr wrap="square" rtlCol="0">
            <a:spAutoFit/>
          </a:bodyPr>
          <a:lstStyle/>
          <a:p>
            <a:r>
              <a:rPr lang="es-ES" sz="2800" b="1" dirty="0">
                <a:solidFill>
                  <a:srgbClr val="002060"/>
                </a:solidFill>
              </a:rPr>
              <a:t>Club Montañero Carbonero</a:t>
            </a:r>
          </a:p>
        </p:txBody>
      </p:sp>
    </p:spTree>
    <p:extLst>
      <p:ext uri="{BB962C8B-B14F-4D97-AF65-F5344CB8AC3E}">
        <p14:creationId xmlns:p14="http://schemas.microsoft.com/office/powerpoint/2010/main" val="40363152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7C7433E-B0F9-4030-B569-CA7643BA883D}"/>
              </a:ext>
            </a:extLst>
          </p:cNvPr>
          <p:cNvSpPr>
            <a:spLocks noGrp="1"/>
          </p:cNvSpPr>
          <p:nvPr>
            <p:ph type="ctrTitle"/>
          </p:nvPr>
        </p:nvSpPr>
        <p:spPr>
          <a:xfrm>
            <a:off x="561975" y="1649901"/>
            <a:ext cx="10287000" cy="2874473"/>
          </a:xfrm>
        </p:spPr>
        <p:txBody>
          <a:bodyPr anchor="t" anchorCtr="0">
            <a:normAutofit/>
          </a:bodyPr>
          <a:lstStyle/>
          <a:p>
            <a:pPr algn="l">
              <a:lnSpc>
                <a:spcPct val="150000"/>
              </a:lnSpc>
            </a:pPr>
            <a:r>
              <a:rPr lang="es-ES" sz="2400" b="1" dirty="0">
                <a:solidFill>
                  <a:srgbClr val="002060"/>
                </a:solidFill>
              </a:rPr>
              <a:t>1. LICENCIAS FEDERATIVAS</a:t>
            </a:r>
            <a:br>
              <a:rPr lang="es-ES" sz="1800" b="1" dirty="0">
                <a:solidFill>
                  <a:srgbClr val="002060"/>
                </a:solidFill>
              </a:rPr>
            </a:br>
            <a:r>
              <a:rPr lang="es-ES" sz="1800" b="1" dirty="0">
                <a:solidFill>
                  <a:srgbClr val="002060"/>
                </a:solidFill>
              </a:rPr>
              <a:t>2. CUOTAS SOCIOS</a:t>
            </a:r>
            <a:br>
              <a:rPr lang="es-ES" sz="1800" b="1" dirty="0">
                <a:solidFill>
                  <a:srgbClr val="002060"/>
                </a:solidFill>
              </a:rPr>
            </a:br>
            <a:r>
              <a:rPr lang="es-ES" sz="1800" b="1" dirty="0">
                <a:solidFill>
                  <a:srgbClr val="002060"/>
                </a:solidFill>
              </a:rPr>
              <a:t>3. VENTA DE EQUIPACIONES Y COMPLEMENTOS DEL CLUB</a:t>
            </a:r>
            <a:br>
              <a:rPr lang="es-ES" sz="1800" b="1" dirty="0">
                <a:solidFill>
                  <a:srgbClr val="002060"/>
                </a:solidFill>
              </a:rPr>
            </a:br>
            <a:r>
              <a:rPr lang="es-ES" sz="1800" b="1" dirty="0">
                <a:solidFill>
                  <a:srgbClr val="002060"/>
                </a:solidFill>
              </a:rPr>
              <a:t>4. INSCRIPCIÓN DE RUTAS</a:t>
            </a:r>
            <a:br>
              <a:rPr lang="es-ES" sz="1800" b="1" dirty="0">
                <a:solidFill>
                  <a:srgbClr val="002060"/>
                </a:solidFill>
              </a:rPr>
            </a:br>
            <a:r>
              <a:rPr lang="es-ES" sz="1800" b="1" dirty="0">
                <a:solidFill>
                  <a:srgbClr val="002060"/>
                </a:solidFill>
              </a:rPr>
              <a:t>5. SUBVENCIONES</a:t>
            </a:r>
          </a:p>
        </p:txBody>
      </p:sp>
      <p:pic>
        <p:nvPicPr>
          <p:cNvPr id="6" name="Imagen 5">
            <a:extLst>
              <a:ext uri="{FF2B5EF4-FFF2-40B4-BE49-F238E27FC236}">
                <a16:creationId xmlns:a16="http://schemas.microsoft.com/office/drawing/2014/main" id="{E3E2898F-6842-3163-0097-1BB9C0607895}"/>
              </a:ext>
            </a:extLst>
          </p:cNvPr>
          <p:cNvPicPr>
            <a:picLocks noChangeAspect="1"/>
          </p:cNvPicPr>
          <p:nvPr/>
        </p:nvPicPr>
        <p:blipFill>
          <a:blip r:embed="rId2"/>
          <a:stretch>
            <a:fillRect/>
          </a:stretch>
        </p:blipFill>
        <p:spPr>
          <a:xfrm>
            <a:off x="10450569" y="247664"/>
            <a:ext cx="1552200" cy="1307759"/>
          </a:xfrm>
          <a:prstGeom prst="rect">
            <a:avLst/>
          </a:prstGeom>
        </p:spPr>
      </p:pic>
      <p:sp>
        <p:nvSpPr>
          <p:cNvPr id="7" name="CuadroTexto 6">
            <a:extLst>
              <a:ext uri="{FF2B5EF4-FFF2-40B4-BE49-F238E27FC236}">
                <a16:creationId xmlns:a16="http://schemas.microsoft.com/office/drawing/2014/main" id="{029DE675-FB12-5550-B568-CB89CAAB5FEC}"/>
              </a:ext>
            </a:extLst>
          </p:cNvPr>
          <p:cNvSpPr txBox="1"/>
          <p:nvPr/>
        </p:nvSpPr>
        <p:spPr>
          <a:xfrm>
            <a:off x="952500" y="901543"/>
            <a:ext cx="4897315" cy="523220"/>
          </a:xfrm>
          <a:prstGeom prst="rect">
            <a:avLst/>
          </a:prstGeom>
          <a:noFill/>
        </p:spPr>
        <p:txBody>
          <a:bodyPr wrap="square" rtlCol="0">
            <a:spAutoFit/>
          </a:bodyPr>
          <a:lstStyle/>
          <a:p>
            <a:r>
              <a:rPr lang="es-ES" sz="2800" b="1" dirty="0">
                <a:solidFill>
                  <a:srgbClr val="002060"/>
                </a:solidFill>
              </a:rPr>
              <a:t>Club Montañero Carbonero</a:t>
            </a:r>
          </a:p>
        </p:txBody>
      </p:sp>
    </p:spTree>
    <p:extLst>
      <p:ext uri="{BB962C8B-B14F-4D97-AF65-F5344CB8AC3E}">
        <p14:creationId xmlns:p14="http://schemas.microsoft.com/office/powerpoint/2010/main" val="19130634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6CEEA292-8368-6B7D-C581-7CE2702AD1E7}"/>
              </a:ext>
            </a:extLst>
          </p:cNvPr>
          <p:cNvPicPr>
            <a:picLocks noChangeAspect="1"/>
          </p:cNvPicPr>
          <p:nvPr/>
        </p:nvPicPr>
        <p:blipFill>
          <a:blip r:embed="rId2"/>
          <a:stretch>
            <a:fillRect/>
          </a:stretch>
        </p:blipFill>
        <p:spPr>
          <a:xfrm>
            <a:off x="10559775" y="422275"/>
            <a:ext cx="1126218" cy="606425"/>
          </a:xfrm>
          <a:prstGeom prst="rect">
            <a:avLst/>
          </a:prstGeom>
        </p:spPr>
      </p:pic>
      <p:pic>
        <p:nvPicPr>
          <p:cNvPr id="3" name="Imagen 2">
            <a:extLst>
              <a:ext uri="{FF2B5EF4-FFF2-40B4-BE49-F238E27FC236}">
                <a16:creationId xmlns:a16="http://schemas.microsoft.com/office/drawing/2014/main" id="{BDFDCCD3-2C81-3A7A-653E-C053B948DE72}"/>
              </a:ext>
            </a:extLst>
          </p:cNvPr>
          <p:cNvPicPr>
            <a:picLocks noChangeAspect="1"/>
          </p:cNvPicPr>
          <p:nvPr/>
        </p:nvPicPr>
        <p:blipFill>
          <a:blip r:embed="rId3"/>
          <a:stretch>
            <a:fillRect/>
          </a:stretch>
        </p:blipFill>
        <p:spPr>
          <a:xfrm>
            <a:off x="406378" y="2044957"/>
            <a:ext cx="4813986" cy="4710752"/>
          </a:xfrm>
          <a:prstGeom prst="rect">
            <a:avLst/>
          </a:prstGeom>
        </p:spPr>
      </p:pic>
      <p:pic>
        <p:nvPicPr>
          <p:cNvPr id="4" name="Imagen 3" descr="Tabla&#10;&#10;Descripción generada automáticamente">
            <a:extLst>
              <a:ext uri="{FF2B5EF4-FFF2-40B4-BE49-F238E27FC236}">
                <a16:creationId xmlns:a16="http://schemas.microsoft.com/office/drawing/2014/main" id="{93EFC145-E243-60F8-86F8-8EABF9C3DC92}"/>
              </a:ext>
            </a:extLst>
          </p:cNvPr>
          <p:cNvPicPr>
            <a:picLocks noChangeAspect="1"/>
          </p:cNvPicPr>
          <p:nvPr/>
        </p:nvPicPr>
        <p:blipFill>
          <a:blip r:embed="rId4"/>
          <a:stretch>
            <a:fillRect/>
          </a:stretch>
        </p:blipFill>
        <p:spPr>
          <a:xfrm>
            <a:off x="6160451" y="1837959"/>
            <a:ext cx="4705495" cy="3629884"/>
          </a:xfrm>
          <a:prstGeom prst="rect">
            <a:avLst/>
          </a:prstGeom>
        </p:spPr>
      </p:pic>
      <p:sp>
        <p:nvSpPr>
          <p:cNvPr id="5" name="CuadroTexto 4">
            <a:extLst>
              <a:ext uri="{FF2B5EF4-FFF2-40B4-BE49-F238E27FC236}">
                <a16:creationId xmlns:a16="http://schemas.microsoft.com/office/drawing/2014/main" id="{522D0A0B-8AF2-E577-18F3-75FD6E8C2779}"/>
              </a:ext>
            </a:extLst>
          </p:cNvPr>
          <p:cNvSpPr txBox="1"/>
          <p:nvPr/>
        </p:nvSpPr>
        <p:spPr>
          <a:xfrm>
            <a:off x="406378" y="356155"/>
            <a:ext cx="6550269" cy="369332"/>
          </a:xfrm>
          <a:prstGeom prst="rect">
            <a:avLst/>
          </a:prstGeom>
          <a:noFill/>
        </p:spPr>
        <p:txBody>
          <a:bodyPr wrap="square" rtlCol="0">
            <a:spAutoFit/>
          </a:bodyPr>
          <a:lstStyle/>
          <a:p>
            <a:r>
              <a:rPr lang="es-ES" b="1" dirty="0">
                <a:solidFill>
                  <a:srgbClr val="002060"/>
                </a:solidFill>
              </a:rPr>
              <a:t>TARIFAS LICENCIAS FEDERATIVAS</a:t>
            </a:r>
          </a:p>
        </p:txBody>
      </p:sp>
      <p:pic>
        <p:nvPicPr>
          <p:cNvPr id="6" name="Imagen 5" descr="Tabla&#10;&#10;Descripción generada automáticamente">
            <a:extLst>
              <a:ext uri="{FF2B5EF4-FFF2-40B4-BE49-F238E27FC236}">
                <a16:creationId xmlns:a16="http://schemas.microsoft.com/office/drawing/2014/main" id="{4E2E23F8-0498-6B05-29BF-F9F3031BCE1E}"/>
              </a:ext>
            </a:extLst>
          </p:cNvPr>
          <p:cNvPicPr>
            <a:picLocks noChangeAspect="1"/>
          </p:cNvPicPr>
          <p:nvPr/>
        </p:nvPicPr>
        <p:blipFill>
          <a:blip r:embed="rId5"/>
          <a:stretch>
            <a:fillRect/>
          </a:stretch>
        </p:blipFill>
        <p:spPr>
          <a:xfrm>
            <a:off x="6129667" y="5363597"/>
            <a:ext cx="4767064" cy="1392112"/>
          </a:xfrm>
          <a:prstGeom prst="rect">
            <a:avLst/>
          </a:prstGeom>
        </p:spPr>
      </p:pic>
      <p:pic>
        <p:nvPicPr>
          <p:cNvPr id="7" name="Imagen 6">
            <a:extLst>
              <a:ext uri="{FF2B5EF4-FFF2-40B4-BE49-F238E27FC236}">
                <a16:creationId xmlns:a16="http://schemas.microsoft.com/office/drawing/2014/main" id="{0D9196D0-7804-55F5-5577-726BB6FE444C}"/>
              </a:ext>
            </a:extLst>
          </p:cNvPr>
          <p:cNvPicPr>
            <a:picLocks noChangeAspect="1"/>
          </p:cNvPicPr>
          <p:nvPr/>
        </p:nvPicPr>
        <p:blipFill>
          <a:blip r:embed="rId6"/>
          <a:stretch>
            <a:fillRect/>
          </a:stretch>
        </p:blipFill>
        <p:spPr>
          <a:xfrm>
            <a:off x="10120631" y="483334"/>
            <a:ext cx="1552200" cy="1307759"/>
          </a:xfrm>
          <a:prstGeom prst="rect">
            <a:avLst/>
          </a:prstGeom>
        </p:spPr>
      </p:pic>
      <p:sp>
        <p:nvSpPr>
          <p:cNvPr id="8" name="CuadroTexto 7">
            <a:extLst>
              <a:ext uri="{FF2B5EF4-FFF2-40B4-BE49-F238E27FC236}">
                <a16:creationId xmlns:a16="http://schemas.microsoft.com/office/drawing/2014/main" id="{F43F8420-823A-8717-DDDE-29951D7DE2AE}"/>
              </a:ext>
            </a:extLst>
          </p:cNvPr>
          <p:cNvSpPr txBox="1"/>
          <p:nvPr/>
        </p:nvSpPr>
        <p:spPr>
          <a:xfrm>
            <a:off x="406378" y="1097769"/>
            <a:ext cx="9258300" cy="584775"/>
          </a:xfrm>
          <a:prstGeom prst="rect">
            <a:avLst/>
          </a:prstGeom>
          <a:noFill/>
        </p:spPr>
        <p:txBody>
          <a:bodyPr wrap="square" rtlCol="0">
            <a:spAutoFit/>
          </a:bodyPr>
          <a:lstStyle/>
          <a:p>
            <a:r>
              <a:rPr lang="es-ES" sz="1600" dirty="0">
                <a:solidFill>
                  <a:srgbClr val="002060"/>
                </a:solidFill>
              </a:rPr>
              <a:t>A continuación se muestran las tarifas de la Federación de senderismo para 2024, que en algunas de las categorías han sufrido variaciones en importes.</a:t>
            </a:r>
          </a:p>
        </p:txBody>
      </p:sp>
    </p:spTree>
    <p:extLst>
      <p:ext uri="{BB962C8B-B14F-4D97-AF65-F5344CB8AC3E}">
        <p14:creationId xmlns:p14="http://schemas.microsoft.com/office/powerpoint/2010/main" val="11895198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6CEEA292-8368-6B7D-C581-7CE2702AD1E7}"/>
              </a:ext>
            </a:extLst>
          </p:cNvPr>
          <p:cNvPicPr>
            <a:picLocks noChangeAspect="1"/>
          </p:cNvPicPr>
          <p:nvPr/>
        </p:nvPicPr>
        <p:blipFill>
          <a:blip r:embed="rId2"/>
          <a:stretch>
            <a:fillRect/>
          </a:stretch>
        </p:blipFill>
        <p:spPr>
          <a:xfrm>
            <a:off x="10559775" y="422275"/>
            <a:ext cx="1126218" cy="606425"/>
          </a:xfrm>
          <a:prstGeom prst="rect">
            <a:avLst/>
          </a:prstGeom>
        </p:spPr>
      </p:pic>
      <p:sp>
        <p:nvSpPr>
          <p:cNvPr id="5" name="CuadroTexto 4">
            <a:extLst>
              <a:ext uri="{FF2B5EF4-FFF2-40B4-BE49-F238E27FC236}">
                <a16:creationId xmlns:a16="http://schemas.microsoft.com/office/drawing/2014/main" id="{522D0A0B-8AF2-E577-18F3-75FD6E8C2779}"/>
              </a:ext>
            </a:extLst>
          </p:cNvPr>
          <p:cNvSpPr txBox="1"/>
          <p:nvPr/>
        </p:nvSpPr>
        <p:spPr>
          <a:xfrm>
            <a:off x="406378" y="356155"/>
            <a:ext cx="6550269" cy="369332"/>
          </a:xfrm>
          <a:prstGeom prst="rect">
            <a:avLst/>
          </a:prstGeom>
          <a:noFill/>
        </p:spPr>
        <p:txBody>
          <a:bodyPr wrap="square" rtlCol="0">
            <a:spAutoFit/>
          </a:bodyPr>
          <a:lstStyle/>
          <a:p>
            <a:r>
              <a:rPr lang="es-ES" b="1" dirty="0">
                <a:solidFill>
                  <a:srgbClr val="002060"/>
                </a:solidFill>
              </a:rPr>
              <a:t>NÚMERO DE LICENCIAS FEDERATIVAS</a:t>
            </a:r>
          </a:p>
        </p:txBody>
      </p:sp>
      <p:pic>
        <p:nvPicPr>
          <p:cNvPr id="7" name="Imagen 6">
            <a:extLst>
              <a:ext uri="{FF2B5EF4-FFF2-40B4-BE49-F238E27FC236}">
                <a16:creationId xmlns:a16="http://schemas.microsoft.com/office/drawing/2014/main" id="{0D9196D0-7804-55F5-5577-726BB6FE444C}"/>
              </a:ext>
            </a:extLst>
          </p:cNvPr>
          <p:cNvPicPr>
            <a:picLocks noChangeAspect="1"/>
          </p:cNvPicPr>
          <p:nvPr/>
        </p:nvPicPr>
        <p:blipFill>
          <a:blip r:embed="rId3"/>
          <a:stretch>
            <a:fillRect/>
          </a:stretch>
        </p:blipFill>
        <p:spPr>
          <a:xfrm>
            <a:off x="10120631" y="483334"/>
            <a:ext cx="1552200" cy="1307759"/>
          </a:xfrm>
          <a:prstGeom prst="rect">
            <a:avLst/>
          </a:prstGeom>
        </p:spPr>
      </p:pic>
      <p:sp>
        <p:nvSpPr>
          <p:cNvPr id="8" name="CuadroTexto 7">
            <a:extLst>
              <a:ext uri="{FF2B5EF4-FFF2-40B4-BE49-F238E27FC236}">
                <a16:creationId xmlns:a16="http://schemas.microsoft.com/office/drawing/2014/main" id="{F43F8420-823A-8717-DDDE-29951D7DE2AE}"/>
              </a:ext>
            </a:extLst>
          </p:cNvPr>
          <p:cNvSpPr txBox="1"/>
          <p:nvPr/>
        </p:nvSpPr>
        <p:spPr>
          <a:xfrm>
            <a:off x="406378" y="1097769"/>
            <a:ext cx="9258300" cy="1077218"/>
          </a:xfrm>
          <a:prstGeom prst="rect">
            <a:avLst/>
          </a:prstGeom>
          <a:noFill/>
        </p:spPr>
        <p:txBody>
          <a:bodyPr wrap="square" rtlCol="0">
            <a:spAutoFit/>
          </a:bodyPr>
          <a:lstStyle/>
          <a:p>
            <a:pPr algn="just"/>
            <a:r>
              <a:rPr lang="es-ES" sz="1600" dirty="0">
                <a:solidFill>
                  <a:srgbClr val="002060"/>
                </a:solidFill>
              </a:rPr>
              <a:t>Respecto al número de licencias federativas gestionadas a través del Club, partimos de 93 licencias de socios durante el año 2023, y debido a la etapa de crecimiento del Club en que nos encontramos, hemos tenido un aumento del 50% en todas las categorías, lo que nos supuesto alcanzar las 139 licencias federativas (es decir, 139 socios de temporada).</a:t>
            </a:r>
          </a:p>
        </p:txBody>
      </p:sp>
      <p:sp>
        <p:nvSpPr>
          <p:cNvPr id="10" name="CuadroTexto 9">
            <a:extLst>
              <a:ext uri="{FF2B5EF4-FFF2-40B4-BE49-F238E27FC236}">
                <a16:creationId xmlns:a16="http://schemas.microsoft.com/office/drawing/2014/main" id="{BFD9E8AB-6B11-71AB-CE95-D0C06E4448B3}"/>
              </a:ext>
            </a:extLst>
          </p:cNvPr>
          <p:cNvSpPr txBox="1"/>
          <p:nvPr/>
        </p:nvSpPr>
        <p:spPr>
          <a:xfrm>
            <a:off x="223087" y="6022769"/>
            <a:ext cx="10899797" cy="584775"/>
          </a:xfrm>
          <a:prstGeom prst="rect">
            <a:avLst/>
          </a:prstGeom>
          <a:noFill/>
        </p:spPr>
        <p:txBody>
          <a:bodyPr wrap="square" rtlCol="0">
            <a:spAutoFit/>
          </a:bodyPr>
          <a:lstStyle/>
          <a:p>
            <a:pPr algn="just"/>
            <a:r>
              <a:rPr lang="es-ES" sz="1600" dirty="0">
                <a:solidFill>
                  <a:srgbClr val="002060"/>
                </a:solidFill>
              </a:rPr>
              <a:t>Observamos en el 2024, que el mayor peso en cuanto a número de licencias, lo representa la categoría A con 66 licencias, seguido de la de mayores de 65 años con 21.</a:t>
            </a:r>
          </a:p>
        </p:txBody>
      </p:sp>
      <p:graphicFrame>
        <p:nvGraphicFramePr>
          <p:cNvPr id="6" name="Tabla 5">
            <a:extLst>
              <a:ext uri="{FF2B5EF4-FFF2-40B4-BE49-F238E27FC236}">
                <a16:creationId xmlns:a16="http://schemas.microsoft.com/office/drawing/2014/main" id="{2B9F86F4-3410-9A33-88D5-0F8145291B10}"/>
              </a:ext>
            </a:extLst>
          </p:cNvPr>
          <p:cNvGraphicFramePr>
            <a:graphicFrameLocks noGrp="1"/>
          </p:cNvGraphicFramePr>
          <p:nvPr>
            <p:extLst>
              <p:ext uri="{D42A27DB-BD31-4B8C-83A1-F6EECF244321}">
                <p14:modId xmlns:p14="http://schemas.microsoft.com/office/powerpoint/2010/main" val="790765891"/>
              </p:ext>
            </p:extLst>
          </p:nvPr>
        </p:nvGraphicFramePr>
        <p:xfrm>
          <a:off x="406378" y="2233724"/>
          <a:ext cx="4030663" cy="3789045"/>
        </p:xfrm>
        <a:graphic>
          <a:graphicData uri="http://schemas.openxmlformats.org/drawingml/2006/table">
            <a:tbl>
              <a:tblPr/>
              <a:tblGrid>
                <a:gridCol w="533470">
                  <a:extLst>
                    <a:ext uri="{9D8B030D-6E8A-4147-A177-3AD203B41FA5}">
                      <a16:colId xmlns:a16="http://schemas.microsoft.com/office/drawing/2014/main" val="3576244163"/>
                    </a:ext>
                  </a:extLst>
                </a:gridCol>
                <a:gridCol w="1209199">
                  <a:extLst>
                    <a:ext uri="{9D8B030D-6E8A-4147-A177-3AD203B41FA5}">
                      <a16:colId xmlns:a16="http://schemas.microsoft.com/office/drawing/2014/main" val="4021036187"/>
                    </a:ext>
                  </a:extLst>
                </a:gridCol>
                <a:gridCol w="1173634">
                  <a:extLst>
                    <a:ext uri="{9D8B030D-6E8A-4147-A177-3AD203B41FA5}">
                      <a16:colId xmlns:a16="http://schemas.microsoft.com/office/drawing/2014/main" val="2717058550"/>
                    </a:ext>
                  </a:extLst>
                </a:gridCol>
                <a:gridCol w="1114360">
                  <a:extLst>
                    <a:ext uri="{9D8B030D-6E8A-4147-A177-3AD203B41FA5}">
                      <a16:colId xmlns:a16="http://schemas.microsoft.com/office/drawing/2014/main" val="2114995607"/>
                    </a:ext>
                  </a:extLst>
                </a:gridCol>
              </a:tblGrid>
              <a:tr h="190500">
                <a:tc gridSpan="4">
                  <a:txBody>
                    <a:bodyPr/>
                    <a:lstStyle/>
                    <a:p>
                      <a:pPr algn="l" fontAlgn="b"/>
                      <a:r>
                        <a:rPr lang="es-ES" sz="1400" b="1" i="0" u="none" strike="noStrike" dirty="0">
                          <a:solidFill>
                            <a:srgbClr val="0070C0"/>
                          </a:solidFill>
                          <a:effectLst/>
                          <a:latin typeface="Calibri" panose="020F0502020204030204" pitchFamily="34" charset="0"/>
                        </a:rPr>
                        <a:t>LICENCIAS CLUB MONTAÑERO CARBONERO</a:t>
                      </a:r>
                    </a:p>
                  </a:txBody>
                  <a:tcPr marL="9525" marR="9525" marT="9525" marB="0" anchor="b">
                    <a:lnL>
                      <a:noFill/>
                    </a:lnL>
                    <a:lnR>
                      <a:noFill/>
                    </a:lnR>
                    <a:lnT>
                      <a:noFill/>
                    </a:lnT>
                    <a:lnB>
                      <a:noFill/>
                    </a:lnB>
                    <a:noFill/>
                  </a:tcPr>
                </a:tc>
                <a:tc hMerge="1">
                  <a:txBody>
                    <a:bodyPr/>
                    <a:lstStyle/>
                    <a:p>
                      <a:endParaRPr lang="es-ES"/>
                    </a:p>
                  </a:txBody>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3551017410"/>
                  </a:ext>
                </a:extLst>
              </a:tr>
              <a:tr h="190500">
                <a:tc>
                  <a:txBody>
                    <a:bodyPr/>
                    <a:lstStyle/>
                    <a:p>
                      <a:pPr algn="l" fontAlgn="b"/>
                      <a:endParaRPr lang="es-ES" sz="1400" b="1"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noFill/>
                  </a:tcPr>
                </a:tc>
                <a:tc>
                  <a:txBody>
                    <a:bodyPr/>
                    <a:lstStyle/>
                    <a:p>
                      <a:pPr algn="ctr" fontAlgn="b"/>
                      <a:endParaRPr lang="es-ES" sz="14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noFill/>
                  </a:tcPr>
                </a:tc>
                <a:tc>
                  <a:txBody>
                    <a:bodyPr/>
                    <a:lstStyle/>
                    <a:p>
                      <a:pPr algn="l" fontAlgn="b"/>
                      <a:endParaRPr lang="es-ES" sz="14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noFill/>
                  </a:tcPr>
                </a:tc>
                <a:tc>
                  <a:txBody>
                    <a:bodyPr/>
                    <a:lstStyle/>
                    <a:p>
                      <a:pPr algn="l" fontAlgn="b"/>
                      <a:endParaRPr lang="es-ES" sz="1400" b="1"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noFill/>
                  </a:tcPr>
                </a:tc>
                <a:extLst>
                  <a:ext uri="{0D108BD9-81ED-4DB2-BD59-A6C34878D82A}">
                    <a16:rowId xmlns:a16="http://schemas.microsoft.com/office/drawing/2014/main" val="4185395319"/>
                  </a:ext>
                </a:extLst>
              </a:tr>
              <a:tr h="190500">
                <a:tc>
                  <a:txBody>
                    <a:bodyPr/>
                    <a:lstStyle/>
                    <a:p>
                      <a:pPr algn="ctr" fontAlgn="b"/>
                      <a:endParaRPr lang="es-ES" sz="1400" b="1"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noFill/>
                  </a:tcPr>
                </a:tc>
                <a:tc>
                  <a:txBody>
                    <a:bodyPr/>
                    <a:lstStyle/>
                    <a:p>
                      <a:pPr algn="ctr" fontAlgn="b"/>
                      <a:r>
                        <a:rPr lang="es-ES" sz="1400" b="1" i="0" u="none" strike="noStrike">
                          <a:solidFill>
                            <a:srgbClr val="000000"/>
                          </a:solidFill>
                          <a:effectLst/>
                          <a:latin typeface="Calibri" panose="020F0502020204030204" pitchFamily="34" charset="0"/>
                        </a:rPr>
                        <a:t>2023</a:t>
                      </a:r>
                    </a:p>
                  </a:txBody>
                  <a:tcPr marL="9525" marR="9525" marT="9525" marB="0" anchor="b">
                    <a:lnL>
                      <a:noFill/>
                    </a:lnL>
                    <a:lnR>
                      <a:noFill/>
                    </a:lnR>
                    <a:lnT>
                      <a:noFill/>
                    </a:lnT>
                    <a:lnB>
                      <a:noFill/>
                    </a:lnB>
                    <a:noFill/>
                  </a:tcPr>
                </a:tc>
                <a:tc>
                  <a:txBody>
                    <a:bodyPr/>
                    <a:lstStyle/>
                    <a:p>
                      <a:pPr algn="ctr" fontAlgn="b"/>
                      <a:r>
                        <a:rPr lang="es-ES" sz="1400" b="1" i="0" u="none" strike="noStrike">
                          <a:solidFill>
                            <a:srgbClr val="000000"/>
                          </a:solidFill>
                          <a:effectLst/>
                          <a:latin typeface="Calibri" panose="020F0502020204030204" pitchFamily="34" charset="0"/>
                        </a:rPr>
                        <a:t>2024</a:t>
                      </a:r>
                    </a:p>
                  </a:txBody>
                  <a:tcPr marL="9525" marR="9525" marT="9525" marB="0" anchor="b">
                    <a:lnL>
                      <a:noFill/>
                    </a:lnL>
                    <a:lnR>
                      <a:noFill/>
                    </a:lnR>
                    <a:lnT>
                      <a:noFill/>
                    </a:lnT>
                    <a:lnB>
                      <a:noFill/>
                    </a:lnB>
                    <a:noFill/>
                  </a:tcPr>
                </a:tc>
                <a:tc>
                  <a:txBody>
                    <a:bodyPr/>
                    <a:lstStyle/>
                    <a:p>
                      <a:pPr algn="ctr" fontAlgn="b"/>
                      <a:endParaRPr lang="es-ES" sz="1400" b="1"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noFill/>
                  </a:tcPr>
                </a:tc>
                <a:extLst>
                  <a:ext uri="{0D108BD9-81ED-4DB2-BD59-A6C34878D82A}">
                    <a16:rowId xmlns:a16="http://schemas.microsoft.com/office/drawing/2014/main" val="912159902"/>
                  </a:ext>
                </a:extLst>
              </a:tr>
              <a:tr h="190500">
                <a:tc>
                  <a:txBody>
                    <a:bodyPr/>
                    <a:lstStyle/>
                    <a:p>
                      <a:pPr algn="l" fontAlgn="b"/>
                      <a:endParaRPr lang="es-ES" sz="1400" b="1"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noFill/>
                  </a:tcPr>
                </a:tc>
                <a:tc>
                  <a:txBody>
                    <a:bodyPr/>
                    <a:lstStyle/>
                    <a:p>
                      <a:pPr algn="ctr" fontAlgn="b"/>
                      <a:r>
                        <a:rPr lang="es-ES" sz="1400" b="1" i="0" u="none" strike="noStrike">
                          <a:solidFill>
                            <a:srgbClr val="000000"/>
                          </a:solidFill>
                          <a:effectLst/>
                          <a:latin typeface="Calibri" panose="020F0502020204030204" pitchFamily="34" charset="0"/>
                        </a:rPr>
                        <a:t>Nº Licencias</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b"/>
                      <a:r>
                        <a:rPr lang="es-ES" sz="1400" b="1" i="0" u="none" strike="noStrike" dirty="0" err="1">
                          <a:solidFill>
                            <a:srgbClr val="000000"/>
                          </a:solidFill>
                          <a:effectLst/>
                          <a:latin typeface="Calibri" panose="020F0502020204030204" pitchFamily="34" charset="0"/>
                        </a:rPr>
                        <a:t>Nº</a:t>
                      </a:r>
                      <a:r>
                        <a:rPr lang="es-ES" sz="1400" b="1" i="0" u="none" strike="noStrike" dirty="0">
                          <a:solidFill>
                            <a:srgbClr val="000000"/>
                          </a:solidFill>
                          <a:effectLst/>
                          <a:latin typeface="Calibri" panose="020F0502020204030204" pitchFamily="34" charset="0"/>
                        </a:rPr>
                        <a:t> Licencias</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b"/>
                      <a:r>
                        <a:rPr lang="es-ES" sz="1400" b="1" i="0" u="none" strike="noStrike">
                          <a:solidFill>
                            <a:srgbClr val="000000"/>
                          </a:solidFill>
                          <a:effectLst/>
                          <a:latin typeface="Calibri" panose="020F0502020204030204" pitchFamily="34" charset="0"/>
                        </a:rPr>
                        <a:t>% Var.</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01049661"/>
                  </a:ext>
                </a:extLst>
              </a:tr>
              <a:tr h="190500">
                <a:tc>
                  <a:txBody>
                    <a:bodyPr/>
                    <a:lstStyle/>
                    <a:p>
                      <a:pPr algn="l" fontAlgn="b"/>
                      <a:r>
                        <a:rPr lang="es-ES" sz="1400" b="1" i="0" u="none" strike="noStrike">
                          <a:solidFill>
                            <a:srgbClr val="000000"/>
                          </a:solidFill>
                          <a:effectLst/>
                          <a:latin typeface="Calibri" panose="020F0502020204030204" pitchFamily="34" charset="0"/>
                        </a:rPr>
                        <a:t>A</a:t>
                      </a:r>
                    </a:p>
                  </a:txBody>
                  <a:tcPr marL="9525" marR="9525" marT="9525" marB="0" anchor="b">
                    <a:lnL>
                      <a:noFill/>
                    </a:lnL>
                    <a:lnR>
                      <a:noFill/>
                    </a:lnR>
                    <a:lnT>
                      <a:noFill/>
                    </a:lnT>
                    <a:lnB>
                      <a:noFill/>
                    </a:lnB>
                    <a:noFill/>
                  </a:tcPr>
                </a:tc>
                <a:tc>
                  <a:txBody>
                    <a:bodyPr/>
                    <a:lstStyle/>
                    <a:p>
                      <a:pPr algn="ctr" fontAlgn="b"/>
                      <a:r>
                        <a:rPr lang="es-ES" sz="1400" b="0" i="0" u="none" strike="noStrike">
                          <a:solidFill>
                            <a:srgbClr val="000000"/>
                          </a:solidFill>
                          <a:effectLst/>
                          <a:latin typeface="Calibri" panose="020F0502020204030204" pitchFamily="34" charset="0"/>
                        </a:rPr>
                        <a:t>45</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fontAlgn="b"/>
                      <a:r>
                        <a:rPr lang="es-ES" sz="1400" b="0" i="0" u="none" strike="noStrike" dirty="0">
                          <a:solidFill>
                            <a:srgbClr val="000000"/>
                          </a:solidFill>
                          <a:effectLst/>
                          <a:latin typeface="Calibri" panose="020F0502020204030204" pitchFamily="34" charset="0"/>
                        </a:rPr>
                        <a:t>66</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fontAlgn="b"/>
                      <a:r>
                        <a:rPr lang="es-ES" sz="1400" b="1" i="0" u="none" strike="noStrike">
                          <a:solidFill>
                            <a:srgbClr val="000000"/>
                          </a:solidFill>
                          <a:effectLst/>
                          <a:latin typeface="Calibri" panose="020F0502020204030204" pitchFamily="34" charset="0"/>
                        </a:rPr>
                        <a:t>47%</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823979112"/>
                  </a:ext>
                </a:extLst>
              </a:tr>
              <a:tr h="190500">
                <a:tc>
                  <a:txBody>
                    <a:bodyPr/>
                    <a:lstStyle/>
                    <a:p>
                      <a:pPr algn="l" fontAlgn="b"/>
                      <a:r>
                        <a:rPr lang="es-ES" sz="1400" b="1" i="0" u="none" strike="noStrike">
                          <a:solidFill>
                            <a:srgbClr val="000000"/>
                          </a:solidFill>
                          <a:effectLst/>
                          <a:latin typeface="Calibri" panose="020F0502020204030204" pitchFamily="34" charset="0"/>
                        </a:rPr>
                        <a:t>A</a:t>
                      </a:r>
                    </a:p>
                  </a:txBody>
                  <a:tcPr marL="9525" marR="9525" marT="9525" marB="0" anchor="b">
                    <a:lnL>
                      <a:noFill/>
                    </a:lnL>
                    <a:lnR>
                      <a:noFill/>
                    </a:lnR>
                    <a:lnT>
                      <a:noFill/>
                    </a:lnT>
                    <a:lnB>
                      <a:noFill/>
                    </a:lnB>
                    <a:noFill/>
                  </a:tcPr>
                </a:tc>
                <a:tc>
                  <a:txBody>
                    <a:bodyPr/>
                    <a:lstStyle/>
                    <a:p>
                      <a:pPr algn="ctr" fontAlgn="b"/>
                      <a:r>
                        <a:rPr lang="es-ES" sz="1400" b="0" i="0" u="none" strike="noStrike">
                          <a:solidFill>
                            <a:srgbClr val="000000"/>
                          </a:solidFill>
                          <a:effectLst/>
                          <a:latin typeface="Calibri" panose="020F0502020204030204" pitchFamily="34" charset="0"/>
                        </a:rPr>
                        <a:t>4</a:t>
                      </a:r>
                    </a:p>
                  </a:txBody>
                  <a:tcPr marL="9525" marR="9525" marT="9525" marB="0" anchor="b">
                    <a:lnL>
                      <a:noFill/>
                    </a:lnL>
                    <a:lnR>
                      <a:noFill/>
                    </a:lnR>
                    <a:lnT>
                      <a:noFill/>
                    </a:lnT>
                    <a:lnB>
                      <a:noFill/>
                    </a:lnB>
                    <a:noFill/>
                  </a:tcPr>
                </a:tc>
                <a:tc>
                  <a:txBody>
                    <a:bodyPr/>
                    <a:lstStyle/>
                    <a:p>
                      <a:pPr algn="ctr" fontAlgn="b"/>
                      <a:r>
                        <a:rPr lang="es-ES" sz="1400" b="0" i="0" u="none" strike="noStrike">
                          <a:solidFill>
                            <a:srgbClr val="000000"/>
                          </a:solidFill>
                          <a:effectLst/>
                          <a:latin typeface="Calibri" panose="020F0502020204030204" pitchFamily="34" charset="0"/>
                        </a:rPr>
                        <a:t>5</a:t>
                      </a:r>
                    </a:p>
                  </a:txBody>
                  <a:tcPr marL="9525" marR="9525" marT="9525" marB="0" anchor="b">
                    <a:lnL>
                      <a:noFill/>
                    </a:lnL>
                    <a:lnR>
                      <a:noFill/>
                    </a:lnR>
                    <a:lnT>
                      <a:noFill/>
                    </a:lnT>
                    <a:lnB>
                      <a:noFill/>
                    </a:lnB>
                    <a:noFill/>
                  </a:tcPr>
                </a:tc>
                <a:tc>
                  <a:txBody>
                    <a:bodyPr/>
                    <a:lstStyle/>
                    <a:p>
                      <a:pPr algn="ctr" fontAlgn="b"/>
                      <a:r>
                        <a:rPr lang="es-ES" sz="1400" b="1" i="0" u="none" strike="noStrike">
                          <a:solidFill>
                            <a:srgbClr val="000000"/>
                          </a:solidFill>
                          <a:effectLst/>
                          <a:latin typeface="Calibri" panose="020F0502020204030204" pitchFamily="34" charset="0"/>
                        </a:rPr>
                        <a:t>25%</a:t>
                      </a:r>
                    </a:p>
                  </a:txBody>
                  <a:tcPr marL="9525" marR="9525" marT="9525" marB="0" anchor="b">
                    <a:lnL>
                      <a:noFill/>
                    </a:lnL>
                    <a:lnR>
                      <a:noFill/>
                    </a:lnR>
                    <a:lnT>
                      <a:noFill/>
                    </a:lnT>
                    <a:lnB>
                      <a:noFill/>
                    </a:lnB>
                    <a:noFill/>
                  </a:tcPr>
                </a:tc>
                <a:extLst>
                  <a:ext uri="{0D108BD9-81ED-4DB2-BD59-A6C34878D82A}">
                    <a16:rowId xmlns:a16="http://schemas.microsoft.com/office/drawing/2014/main" val="1809239394"/>
                  </a:ext>
                </a:extLst>
              </a:tr>
              <a:tr h="190500">
                <a:tc>
                  <a:txBody>
                    <a:bodyPr/>
                    <a:lstStyle/>
                    <a:p>
                      <a:pPr algn="l" fontAlgn="b"/>
                      <a:r>
                        <a:rPr lang="es-ES" sz="1400" b="1" i="0" u="none" strike="noStrike">
                          <a:solidFill>
                            <a:srgbClr val="000000"/>
                          </a:solidFill>
                          <a:effectLst/>
                          <a:latin typeface="Calibri" panose="020F0502020204030204" pitchFamily="34" charset="0"/>
                        </a:rPr>
                        <a:t>A1</a:t>
                      </a:r>
                    </a:p>
                  </a:txBody>
                  <a:tcPr marL="9525" marR="9525" marT="9525" marB="0" anchor="b">
                    <a:lnL>
                      <a:noFill/>
                    </a:lnL>
                    <a:lnR>
                      <a:noFill/>
                    </a:lnR>
                    <a:lnT>
                      <a:noFill/>
                    </a:lnT>
                    <a:lnB>
                      <a:noFill/>
                    </a:lnB>
                    <a:noFill/>
                  </a:tcPr>
                </a:tc>
                <a:tc>
                  <a:txBody>
                    <a:bodyPr/>
                    <a:lstStyle/>
                    <a:p>
                      <a:pPr algn="ctr" fontAlgn="b"/>
                      <a:r>
                        <a:rPr lang="es-ES" sz="1400" b="0" i="0" u="none" strike="noStrike">
                          <a:solidFill>
                            <a:srgbClr val="000000"/>
                          </a:solidFill>
                          <a:effectLst/>
                          <a:latin typeface="Calibri" panose="020F0502020204030204" pitchFamily="34" charset="0"/>
                        </a:rPr>
                        <a:t>4</a:t>
                      </a:r>
                    </a:p>
                  </a:txBody>
                  <a:tcPr marL="9525" marR="9525" marT="9525" marB="0" anchor="b">
                    <a:lnL>
                      <a:noFill/>
                    </a:lnL>
                    <a:lnR>
                      <a:noFill/>
                    </a:lnR>
                    <a:lnT>
                      <a:noFill/>
                    </a:lnT>
                    <a:lnB>
                      <a:noFill/>
                    </a:lnB>
                    <a:noFill/>
                  </a:tcPr>
                </a:tc>
                <a:tc>
                  <a:txBody>
                    <a:bodyPr/>
                    <a:lstStyle/>
                    <a:p>
                      <a:pPr algn="ctr" fontAlgn="b"/>
                      <a:r>
                        <a:rPr lang="es-ES" sz="1400" b="0" i="0" u="none" strike="noStrike">
                          <a:solidFill>
                            <a:srgbClr val="000000"/>
                          </a:solidFill>
                          <a:effectLst/>
                          <a:latin typeface="Calibri" panose="020F0502020204030204" pitchFamily="34" charset="0"/>
                        </a:rPr>
                        <a:t>7</a:t>
                      </a:r>
                    </a:p>
                  </a:txBody>
                  <a:tcPr marL="9525" marR="9525" marT="9525" marB="0" anchor="b">
                    <a:lnL>
                      <a:noFill/>
                    </a:lnL>
                    <a:lnR>
                      <a:noFill/>
                    </a:lnR>
                    <a:lnT>
                      <a:noFill/>
                    </a:lnT>
                    <a:lnB>
                      <a:noFill/>
                    </a:lnB>
                    <a:noFill/>
                  </a:tcPr>
                </a:tc>
                <a:tc>
                  <a:txBody>
                    <a:bodyPr/>
                    <a:lstStyle/>
                    <a:p>
                      <a:pPr algn="ctr" fontAlgn="b"/>
                      <a:r>
                        <a:rPr lang="es-ES" sz="1400" b="1" i="0" u="none" strike="noStrike">
                          <a:solidFill>
                            <a:srgbClr val="000000"/>
                          </a:solidFill>
                          <a:effectLst/>
                          <a:latin typeface="Calibri" panose="020F0502020204030204" pitchFamily="34" charset="0"/>
                        </a:rPr>
                        <a:t>75%</a:t>
                      </a:r>
                    </a:p>
                  </a:txBody>
                  <a:tcPr marL="9525" marR="9525" marT="9525" marB="0" anchor="b">
                    <a:lnL>
                      <a:noFill/>
                    </a:lnL>
                    <a:lnR>
                      <a:noFill/>
                    </a:lnR>
                    <a:lnT>
                      <a:noFill/>
                    </a:lnT>
                    <a:lnB>
                      <a:noFill/>
                    </a:lnB>
                    <a:noFill/>
                  </a:tcPr>
                </a:tc>
                <a:extLst>
                  <a:ext uri="{0D108BD9-81ED-4DB2-BD59-A6C34878D82A}">
                    <a16:rowId xmlns:a16="http://schemas.microsoft.com/office/drawing/2014/main" val="1264182989"/>
                  </a:ext>
                </a:extLst>
              </a:tr>
              <a:tr h="190500">
                <a:tc>
                  <a:txBody>
                    <a:bodyPr/>
                    <a:lstStyle/>
                    <a:p>
                      <a:pPr algn="l" fontAlgn="b"/>
                      <a:r>
                        <a:rPr lang="es-ES" sz="1400" b="1" i="0" u="none" strike="noStrike">
                          <a:solidFill>
                            <a:srgbClr val="000000"/>
                          </a:solidFill>
                          <a:effectLst/>
                          <a:latin typeface="Calibri" panose="020F0502020204030204" pitchFamily="34" charset="0"/>
                        </a:rPr>
                        <a:t>A1</a:t>
                      </a:r>
                    </a:p>
                  </a:txBody>
                  <a:tcPr marL="9525" marR="9525" marT="9525" marB="0" anchor="b">
                    <a:lnL>
                      <a:noFill/>
                    </a:lnL>
                    <a:lnR>
                      <a:noFill/>
                    </a:lnR>
                    <a:lnT>
                      <a:noFill/>
                    </a:lnT>
                    <a:lnB>
                      <a:noFill/>
                    </a:lnB>
                    <a:noFill/>
                  </a:tcPr>
                </a:tc>
                <a:tc>
                  <a:txBody>
                    <a:bodyPr/>
                    <a:lstStyle/>
                    <a:p>
                      <a:pPr algn="ctr" fontAlgn="b"/>
                      <a:r>
                        <a:rPr lang="es-ES" sz="1400" b="0" i="0" u="none" strike="noStrike">
                          <a:solidFill>
                            <a:srgbClr val="000000"/>
                          </a:solidFill>
                          <a:effectLst/>
                          <a:latin typeface="Calibri" panose="020F0502020204030204" pitchFamily="34" charset="0"/>
                        </a:rPr>
                        <a:t>1</a:t>
                      </a:r>
                    </a:p>
                  </a:txBody>
                  <a:tcPr marL="9525" marR="9525" marT="9525" marB="0" anchor="b">
                    <a:lnL>
                      <a:noFill/>
                    </a:lnL>
                    <a:lnR>
                      <a:noFill/>
                    </a:lnR>
                    <a:lnT>
                      <a:noFill/>
                    </a:lnT>
                    <a:lnB>
                      <a:noFill/>
                    </a:lnB>
                    <a:noFill/>
                  </a:tcPr>
                </a:tc>
                <a:tc>
                  <a:txBody>
                    <a:bodyPr/>
                    <a:lstStyle/>
                    <a:p>
                      <a:pPr algn="ctr" fontAlgn="b"/>
                      <a:r>
                        <a:rPr lang="es-ES" sz="1400" b="0" i="0" u="none" strike="noStrike">
                          <a:solidFill>
                            <a:srgbClr val="000000"/>
                          </a:solidFill>
                          <a:effectLst/>
                          <a:latin typeface="Calibri" panose="020F0502020204030204" pitchFamily="34" charset="0"/>
                        </a:rPr>
                        <a:t>3</a:t>
                      </a:r>
                    </a:p>
                  </a:txBody>
                  <a:tcPr marL="9525" marR="9525" marT="9525" marB="0" anchor="b">
                    <a:lnL>
                      <a:noFill/>
                    </a:lnL>
                    <a:lnR>
                      <a:noFill/>
                    </a:lnR>
                    <a:lnT>
                      <a:noFill/>
                    </a:lnT>
                    <a:lnB>
                      <a:noFill/>
                    </a:lnB>
                    <a:noFill/>
                  </a:tcPr>
                </a:tc>
                <a:tc>
                  <a:txBody>
                    <a:bodyPr/>
                    <a:lstStyle/>
                    <a:p>
                      <a:pPr algn="ctr" fontAlgn="b"/>
                      <a:r>
                        <a:rPr lang="es-ES" sz="1400" b="1" i="0" u="none" strike="noStrike">
                          <a:solidFill>
                            <a:srgbClr val="000000"/>
                          </a:solidFill>
                          <a:effectLst/>
                          <a:latin typeface="Calibri" panose="020F0502020204030204" pitchFamily="34" charset="0"/>
                        </a:rPr>
                        <a:t>200%</a:t>
                      </a:r>
                    </a:p>
                  </a:txBody>
                  <a:tcPr marL="9525" marR="9525" marT="9525" marB="0" anchor="b">
                    <a:lnL>
                      <a:noFill/>
                    </a:lnL>
                    <a:lnR>
                      <a:noFill/>
                    </a:lnR>
                    <a:lnT>
                      <a:noFill/>
                    </a:lnT>
                    <a:lnB>
                      <a:noFill/>
                    </a:lnB>
                    <a:noFill/>
                  </a:tcPr>
                </a:tc>
                <a:extLst>
                  <a:ext uri="{0D108BD9-81ED-4DB2-BD59-A6C34878D82A}">
                    <a16:rowId xmlns:a16="http://schemas.microsoft.com/office/drawing/2014/main" val="910074393"/>
                  </a:ext>
                </a:extLst>
              </a:tr>
              <a:tr h="190500">
                <a:tc>
                  <a:txBody>
                    <a:bodyPr/>
                    <a:lstStyle/>
                    <a:p>
                      <a:pPr algn="l" fontAlgn="b"/>
                      <a:r>
                        <a:rPr lang="es-ES" sz="1400" b="1" i="0" u="none" strike="noStrike">
                          <a:solidFill>
                            <a:srgbClr val="000000"/>
                          </a:solidFill>
                          <a:effectLst/>
                          <a:latin typeface="Calibri" panose="020F0502020204030204" pitchFamily="34" charset="0"/>
                        </a:rPr>
                        <a:t>A1</a:t>
                      </a:r>
                    </a:p>
                  </a:txBody>
                  <a:tcPr marL="9525" marR="9525" marT="9525" marB="0" anchor="b">
                    <a:lnL>
                      <a:noFill/>
                    </a:lnL>
                    <a:lnR>
                      <a:noFill/>
                    </a:lnR>
                    <a:lnT>
                      <a:noFill/>
                    </a:lnT>
                    <a:lnB>
                      <a:noFill/>
                    </a:lnB>
                    <a:noFill/>
                  </a:tcPr>
                </a:tc>
                <a:tc>
                  <a:txBody>
                    <a:bodyPr/>
                    <a:lstStyle/>
                    <a:p>
                      <a:pPr algn="ctr" fontAlgn="b"/>
                      <a:r>
                        <a:rPr lang="es-ES" sz="1400" b="0" i="0" u="none" strike="noStrike">
                          <a:solidFill>
                            <a:srgbClr val="000000"/>
                          </a:solidFill>
                          <a:effectLst/>
                          <a:latin typeface="Calibri" panose="020F0502020204030204" pitchFamily="34" charset="0"/>
                        </a:rPr>
                        <a:t>0</a:t>
                      </a:r>
                    </a:p>
                  </a:txBody>
                  <a:tcPr marL="9525" marR="9525" marT="9525" marB="0" anchor="b">
                    <a:lnL>
                      <a:noFill/>
                    </a:lnL>
                    <a:lnR>
                      <a:noFill/>
                    </a:lnR>
                    <a:lnT>
                      <a:noFill/>
                    </a:lnT>
                    <a:lnB>
                      <a:noFill/>
                    </a:lnB>
                    <a:noFill/>
                  </a:tcPr>
                </a:tc>
                <a:tc>
                  <a:txBody>
                    <a:bodyPr/>
                    <a:lstStyle/>
                    <a:p>
                      <a:pPr algn="ctr" fontAlgn="b"/>
                      <a:r>
                        <a:rPr lang="es-ES" sz="1400" b="0" i="0" u="none" strike="noStrike">
                          <a:solidFill>
                            <a:srgbClr val="000000"/>
                          </a:solidFill>
                          <a:effectLst/>
                          <a:latin typeface="Calibri" panose="020F0502020204030204" pitchFamily="34" charset="0"/>
                        </a:rPr>
                        <a:t>1</a:t>
                      </a:r>
                    </a:p>
                  </a:txBody>
                  <a:tcPr marL="9525" marR="9525" marT="9525" marB="0" anchor="b">
                    <a:lnL>
                      <a:noFill/>
                    </a:lnL>
                    <a:lnR>
                      <a:noFill/>
                    </a:lnR>
                    <a:lnT>
                      <a:noFill/>
                    </a:lnT>
                    <a:lnB>
                      <a:noFill/>
                    </a:lnB>
                    <a:noFill/>
                  </a:tcPr>
                </a:tc>
                <a:tc>
                  <a:txBody>
                    <a:bodyPr/>
                    <a:lstStyle/>
                    <a:p>
                      <a:pPr algn="ctr" fontAlgn="b"/>
                      <a:r>
                        <a:rPr lang="es-ES" sz="1400" b="1" i="0" u="none" strike="noStrike">
                          <a:solidFill>
                            <a:srgbClr val="000000"/>
                          </a:solidFill>
                          <a:effectLst/>
                          <a:latin typeface="Calibri" panose="020F0502020204030204" pitchFamily="34" charset="0"/>
                        </a:rPr>
                        <a:t>#¡DIV/0!</a:t>
                      </a:r>
                    </a:p>
                  </a:txBody>
                  <a:tcPr marL="9525" marR="9525" marT="9525" marB="0" anchor="b">
                    <a:lnL>
                      <a:noFill/>
                    </a:lnL>
                    <a:lnR>
                      <a:noFill/>
                    </a:lnR>
                    <a:lnT>
                      <a:noFill/>
                    </a:lnT>
                    <a:lnB>
                      <a:noFill/>
                    </a:lnB>
                    <a:noFill/>
                  </a:tcPr>
                </a:tc>
                <a:extLst>
                  <a:ext uri="{0D108BD9-81ED-4DB2-BD59-A6C34878D82A}">
                    <a16:rowId xmlns:a16="http://schemas.microsoft.com/office/drawing/2014/main" val="3609248463"/>
                  </a:ext>
                </a:extLst>
              </a:tr>
              <a:tr h="190500">
                <a:tc>
                  <a:txBody>
                    <a:bodyPr/>
                    <a:lstStyle/>
                    <a:p>
                      <a:pPr algn="l" fontAlgn="b"/>
                      <a:r>
                        <a:rPr lang="es-ES" sz="1400" b="1" i="0" u="none" strike="noStrike">
                          <a:solidFill>
                            <a:srgbClr val="000000"/>
                          </a:solidFill>
                          <a:effectLst/>
                          <a:latin typeface="Calibri" panose="020F0502020204030204" pitchFamily="34" charset="0"/>
                        </a:rPr>
                        <a:t>A+</a:t>
                      </a:r>
                    </a:p>
                  </a:txBody>
                  <a:tcPr marL="9525" marR="9525" marT="9525" marB="0" anchor="b">
                    <a:lnL>
                      <a:noFill/>
                    </a:lnL>
                    <a:lnR>
                      <a:noFill/>
                    </a:lnR>
                    <a:lnT>
                      <a:noFill/>
                    </a:lnT>
                    <a:lnB>
                      <a:noFill/>
                    </a:lnB>
                    <a:noFill/>
                  </a:tcPr>
                </a:tc>
                <a:tc>
                  <a:txBody>
                    <a:bodyPr/>
                    <a:lstStyle/>
                    <a:p>
                      <a:pPr algn="ctr" fontAlgn="b"/>
                      <a:r>
                        <a:rPr lang="es-ES" sz="1400" b="0" i="0" u="none" strike="noStrike">
                          <a:solidFill>
                            <a:srgbClr val="000000"/>
                          </a:solidFill>
                          <a:effectLst/>
                          <a:latin typeface="Calibri" panose="020F0502020204030204" pitchFamily="34" charset="0"/>
                        </a:rPr>
                        <a:t>4</a:t>
                      </a:r>
                    </a:p>
                  </a:txBody>
                  <a:tcPr marL="9525" marR="9525" marT="9525" marB="0" anchor="b">
                    <a:lnL>
                      <a:noFill/>
                    </a:lnL>
                    <a:lnR>
                      <a:noFill/>
                    </a:lnR>
                    <a:lnT>
                      <a:noFill/>
                    </a:lnT>
                    <a:lnB>
                      <a:noFill/>
                    </a:lnB>
                    <a:noFill/>
                  </a:tcPr>
                </a:tc>
                <a:tc>
                  <a:txBody>
                    <a:bodyPr/>
                    <a:lstStyle/>
                    <a:p>
                      <a:pPr algn="ctr" fontAlgn="b"/>
                      <a:r>
                        <a:rPr lang="es-ES" sz="1400" b="0" i="0" u="none" strike="noStrike">
                          <a:solidFill>
                            <a:srgbClr val="000000"/>
                          </a:solidFill>
                          <a:effectLst/>
                          <a:latin typeface="Calibri" panose="020F0502020204030204" pitchFamily="34" charset="0"/>
                        </a:rPr>
                        <a:t>6</a:t>
                      </a:r>
                    </a:p>
                  </a:txBody>
                  <a:tcPr marL="9525" marR="9525" marT="9525" marB="0" anchor="b">
                    <a:lnL>
                      <a:noFill/>
                    </a:lnL>
                    <a:lnR>
                      <a:noFill/>
                    </a:lnR>
                    <a:lnT>
                      <a:noFill/>
                    </a:lnT>
                    <a:lnB>
                      <a:noFill/>
                    </a:lnB>
                    <a:noFill/>
                  </a:tcPr>
                </a:tc>
                <a:tc>
                  <a:txBody>
                    <a:bodyPr/>
                    <a:lstStyle/>
                    <a:p>
                      <a:pPr algn="ctr" fontAlgn="b"/>
                      <a:r>
                        <a:rPr lang="es-ES" sz="1400" b="1" i="0" u="none" strike="noStrike">
                          <a:solidFill>
                            <a:srgbClr val="000000"/>
                          </a:solidFill>
                          <a:effectLst/>
                          <a:latin typeface="Calibri" panose="020F0502020204030204" pitchFamily="34" charset="0"/>
                        </a:rPr>
                        <a:t>50%</a:t>
                      </a:r>
                    </a:p>
                  </a:txBody>
                  <a:tcPr marL="9525" marR="9525" marT="9525" marB="0" anchor="b">
                    <a:lnL>
                      <a:noFill/>
                    </a:lnL>
                    <a:lnR>
                      <a:noFill/>
                    </a:lnR>
                    <a:lnT>
                      <a:noFill/>
                    </a:lnT>
                    <a:lnB>
                      <a:noFill/>
                    </a:lnB>
                    <a:noFill/>
                  </a:tcPr>
                </a:tc>
                <a:extLst>
                  <a:ext uri="{0D108BD9-81ED-4DB2-BD59-A6C34878D82A}">
                    <a16:rowId xmlns:a16="http://schemas.microsoft.com/office/drawing/2014/main" val="2530095036"/>
                  </a:ext>
                </a:extLst>
              </a:tr>
              <a:tr h="190500">
                <a:tc>
                  <a:txBody>
                    <a:bodyPr/>
                    <a:lstStyle/>
                    <a:p>
                      <a:pPr algn="l" fontAlgn="b"/>
                      <a:r>
                        <a:rPr lang="es-ES" sz="1400" b="1" i="0" u="none" strike="noStrike">
                          <a:solidFill>
                            <a:srgbClr val="000000"/>
                          </a:solidFill>
                          <a:effectLst/>
                          <a:latin typeface="Calibri" panose="020F0502020204030204" pitchFamily="34" charset="0"/>
                        </a:rPr>
                        <a:t>A1+</a:t>
                      </a:r>
                    </a:p>
                  </a:txBody>
                  <a:tcPr marL="9525" marR="9525" marT="9525" marB="0" anchor="b">
                    <a:lnL>
                      <a:noFill/>
                    </a:lnL>
                    <a:lnR>
                      <a:noFill/>
                    </a:lnR>
                    <a:lnT>
                      <a:noFill/>
                    </a:lnT>
                    <a:lnB>
                      <a:noFill/>
                    </a:lnB>
                    <a:noFill/>
                  </a:tcPr>
                </a:tc>
                <a:tc>
                  <a:txBody>
                    <a:bodyPr/>
                    <a:lstStyle/>
                    <a:p>
                      <a:pPr algn="ctr" fontAlgn="b"/>
                      <a:r>
                        <a:rPr lang="es-ES" sz="1400" b="0" i="0" u="none" strike="noStrike">
                          <a:solidFill>
                            <a:srgbClr val="000000"/>
                          </a:solidFill>
                          <a:effectLst/>
                          <a:latin typeface="Calibri" panose="020F0502020204030204" pitchFamily="34" charset="0"/>
                        </a:rPr>
                        <a:t>0</a:t>
                      </a:r>
                    </a:p>
                  </a:txBody>
                  <a:tcPr marL="9525" marR="9525" marT="9525" marB="0" anchor="b">
                    <a:lnL>
                      <a:noFill/>
                    </a:lnL>
                    <a:lnR>
                      <a:noFill/>
                    </a:lnR>
                    <a:lnT>
                      <a:noFill/>
                    </a:lnT>
                    <a:lnB>
                      <a:noFill/>
                    </a:lnB>
                    <a:noFill/>
                  </a:tcPr>
                </a:tc>
                <a:tc>
                  <a:txBody>
                    <a:bodyPr/>
                    <a:lstStyle/>
                    <a:p>
                      <a:pPr algn="ctr" fontAlgn="b"/>
                      <a:r>
                        <a:rPr lang="es-ES" sz="1400" b="0" i="0" u="none" strike="noStrike">
                          <a:solidFill>
                            <a:srgbClr val="000000"/>
                          </a:solidFill>
                          <a:effectLst/>
                          <a:latin typeface="Calibri" panose="020F0502020204030204" pitchFamily="34" charset="0"/>
                        </a:rPr>
                        <a:t>1</a:t>
                      </a:r>
                    </a:p>
                  </a:txBody>
                  <a:tcPr marL="9525" marR="9525" marT="9525" marB="0" anchor="b">
                    <a:lnL>
                      <a:noFill/>
                    </a:lnL>
                    <a:lnR>
                      <a:noFill/>
                    </a:lnR>
                    <a:lnT>
                      <a:noFill/>
                    </a:lnT>
                    <a:lnB>
                      <a:noFill/>
                    </a:lnB>
                    <a:noFill/>
                  </a:tcPr>
                </a:tc>
                <a:tc>
                  <a:txBody>
                    <a:bodyPr/>
                    <a:lstStyle/>
                    <a:p>
                      <a:pPr algn="ctr" fontAlgn="b"/>
                      <a:r>
                        <a:rPr lang="es-ES" sz="1400" b="1" i="0" u="none" strike="noStrike">
                          <a:solidFill>
                            <a:srgbClr val="000000"/>
                          </a:solidFill>
                          <a:effectLst/>
                          <a:latin typeface="Calibri" panose="020F0502020204030204" pitchFamily="34" charset="0"/>
                        </a:rPr>
                        <a:t>#¡DIV/0!</a:t>
                      </a:r>
                    </a:p>
                  </a:txBody>
                  <a:tcPr marL="9525" marR="9525" marT="9525" marB="0" anchor="b">
                    <a:lnL>
                      <a:noFill/>
                    </a:lnL>
                    <a:lnR>
                      <a:noFill/>
                    </a:lnR>
                    <a:lnT>
                      <a:noFill/>
                    </a:lnT>
                    <a:lnB>
                      <a:noFill/>
                    </a:lnB>
                    <a:noFill/>
                  </a:tcPr>
                </a:tc>
                <a:extLst>
                  <a:ext uri="{0D108BD9-81ED-4DB2-BD59-A6C34878D82A}">
                    <a16:rowId xmlns:a16="http://schemas.microsoft.com/office/drawing/2014/main" val="1576825479"/>
                  </a:ext>
                </a:extLst>
              </a:tr>
              <a:tr h="190500">
                <a:tc>
                  <a:txBody>
                    <a:bodyPr/>
                    <a:lstStyle/>
                    <a:p>
                      <a:pPr algn="l" fontAlgn="b"/>
                      <a:r>
                        <a:rPr lang="es-ES" sz="1400" b="1" i="0" u="none" strike="noStrike">
                          <a:solidFill>
                            <a:srgbClr val="000000"/>
                          </a:solidFill>
                          <a:effectLst/>
                          <a:latin typeface="Calibri" panose="020F0502020204030204" pitchFamily="34" charset="0"/>
                        </a:rPr>
                        <a:t>B</a:t>
                      </a:r>
                    </a:p>
                  </a:txBody>
                  <a:tcPr marL="9525" marR="9525" marT="9525" marB="0" anchor="b">
                    <a:lnL>
                      <a:noFill/>
                    </a:lnL>
                    <a:lnR>
                      <a:noFill/>
                    </a:lnR>
                    <a:lnT>
                      <a:noFill/>
                    </a:lnT>
                    <a:lnB>
                      <a:noFill/>
                    </a:lnB>
                    <a:noFill/>
                  </a:tcPr>
                </a:tc>
                <a:tc>
                  <a:txBody>
                    <a:bodyPr/>
                    <a:lstStyle/>
                    <a:p>
                      <a:pPr algn="ctr" fontAlgn="b"/>
                      <a:r>
                        <a:rPr lang="es-ES" sz="1400" b="0" i="0" u="none" strike="noStrike">
                          <a:solidFill>
                            <a:srgbClr val="000000"/>
                          </a:solidFill>
                          <a:effectLst/>
                          <a:latin typeface="Calibri" panose="020F0502020204030204" pitchFamily="34" charset="0"/>
                        </a:rPr>
                        <a:t>10</a:t>
                      </a:r>
                    </a:p>
                  </a:txBody>
                  <a:tcPr marL="9525" marR="9525" marT="9525" marB="0" anchor="b">
                    <a:lnL>
                      <a:noFill/>
                    </a:lnL>
                    <a:lnR>
                      <a:noFill/>
                    </a:lnR>
                    <a:lnT>
                      <a:noFill/>
                    </a:lnT>
                    <a:lnB>
                      <a:noFill/>
                    </a:lnB>
                    <a:noFill/>
                  </a:tcPr>
                </a:tc>
                <a:tc>
                  <a:txBody>
                    <a:bodyPr/>
                    <a:lstStyle/>
                    <a:p>
                      <a:pPr algn="ctr" fontAlgn="b"/>
                      <a:r>
                        <a:rPr lang="es-ES" sz="1400" b="0" i="0" u="none" strike="noStrike">
                          <a:solidFill>
                            <a:srgbClr val="000000"/>
                          </a:solidFill>
                          <a:effectLst/>
                          <a:latin typeface="Calibri" panose="020F0502020204030204" pitchFamily="34" charset="0"/>
                        </a:rPr>
                        <a:t>23</a:t>
                      </a:r>
                    </a:p>
                  </a:txBody>
                  <a:tcPr marL="9525" marR="9525" marT="9525" marB="0" anchor="b">
                    <a:lnL>
                      <a:noFill/>
                    </a:lnL>
                    <a:lnR>
                      <a:noFill/>
                    </a:lnR>
                    <a:lnT>
                      <a:noFill/>
                    </a:lnT>
                    <a:lnB>
                      <a:noFill/>
                    </a:lnB>
                    <a:noFill/>
                  </a:tcPr>
                </a:tc>
                <a:tc>
                  <a:txBody>
                    <a:bodyPr/>
                    <a:lstStyle/>
                    <a:p>
                      <a:pPr algn="ctr" fontAlgn="b"/>
                      <a:r>
                        <a:rPr lang="es-ES" sz="1400" b="1" i="0" u="none" strike="noStrike">
                          <a:solidFill>
                            <a:srgbClr val="000000"/>
                          </a:solidFill>
                          <a:effectLst/>
                          <a:latin typeface="Calibri" panose="020F0502020204030204" pitchFamily="34" charset="0"/>
                        </a:rPr>
                        <a:t>130%</a:t>
                      </a:r>
                    </a:p>
                  </a:txBody>
                  <a:tcPr marL="9525" marR="9525" marT="9525" marB="0" anchor="b">
                    <a:lnL>
                      <a:noFill/>
                    </a:lnL>
                    <a:lnR>
                      <a:noFill/>
                    </a:lnR>
                    <a:lnT>
                      <a:noFill/>
                    </a:lnT>
                    <a:lnB>
                      <a:noFill/>
                    </a:lnB>
                    <a:noFill/>
                  </a:tcPr>
                </a:tc>
                <a:extLst>
                  <a:ext uri="{0D108BD9-81ED-4DB2-BD59-A6C34878D82A}">
                    <a16:rowId xmlns:a16="http://schemas.microsoft.com/office/drawing/2014/main" val="783920126"/>
                  </a:ext>
                </a:extLst>
              </a:tr>
              <a:tr h="190500">
                <a:tc>
                  <a:txBody>
                    <a:bodyPr/>
                    <a:lstStyle/>
                    <a:p>
                      <a:pPr algn="l" fontAlgn="b"/>
                      <a:r>
                        <a:rPr lang="es-ES" sz="1400" b="1" i="0" u="none" strike="noStrike">
                          <a:solidFill>
                            <a:srgbClr val="000000"/>
                          </a:solidFill>
                          <a:effectLst/>
                          <a:latin typeface="Calibri" panose="020F0502020204030204" pitchFamily="34" charset="0"/>
                        </a:rPr>
                        <a:t>B</a:t>
                      </a:r>
                    </a:p>
                  </a:txBody>
                  <a:tcPr marL="9525" marR="9525" marT="9525" marB="0" anchor="b">
                    <a:lnL>
                      <a:noFill/>
                    </a:lnL>
                    <a:lnR>
                      <a:noFill/>
                    </a:lnR>
                    <a:lnT>
                      <a:noFill/>
                    </a:lnT>
                    <a:lnB>
                      <a:noFill/>
                    </a:lnB>
                    <a:noFill/>
                  </a:tcPr>
                </a:tc>
                <a:tc>
                  <a:txBody>
                    <a:bodyPr/>
                    <a:lstStyle/>
                    <a:p>
                      <a:pPr algn="ctr" fontAlgn="b"/>
                      <a:r>
                        <a:rPr lang="es-ES" sz="1400" b="0" i="0" u="none" strike="noStrike">
                          <a:solidFill>
                            <a:srgbClr val="000000"/>
                          </a:solidFill>
                          <a:effectLst/>
                          <a:latin typeface="Calibri" panose="020F0502020204030204" pitchFamily="34" charset="0"/>
                        </a:rPr>
                        <a:t>1</a:t>
                      </a:r>
                    </a:p>
                  </a:txBody>
                  <a:tcPr marL="9525" marR="9525" marT="9525" marB="0" anchor="b">
                    <a:lnL>
                      <a:noFill/>
                    </a:lnL>
                    <a:lnR>
                      <a:noFill/>
                    </a:lnR>
                    <a:lnT>
                      <a:noFill/>
                    </a:lnT>
                    <a:lnB>
                      <a:noFill/>
                    </a:lnB>
                    <a:noFill/>
                  </a:tcPr>
                </a:tc>
                <a:tc>
                  <a:txBody>
                    <a:bodyPr/>
                    <a:lstStyle/>
                    <a:p>
                      <a:pPr algn="ctr" fontAlgn="b"/>
                      <a:r>
                        <a:rPr lang="es-ES" sz="1400" b="0" i="0" u="none" strike="noStrike">
                          <a:solidFill>
                            <a:srgbClr val="000000"/>
                          </a:solidFill>
                          <a:effectLst/>
                          <a:latin typeface="Calibri" panose="020F0502020204030204" pitchFamily="34" charset="0"/>
                        </a:rPr>
                        <a:t>1</a:t>
                      </a:r>
                    </a:p>
                  </a:txBody>
                  <a:tcPr marL="9525" marR="9525" marT="9525" marB="0" anchor="b">
                    <a:lnL>
                      <a:noFill/>
                    </a:lnL>
                    <a:lnR>
                      <a:noFill/>
                    </a:lnR>
                    <a:lnT>
                      <a:noFill/>
                    </a:lnT>
                    <a:lnB>
                      <a:noFill/>
                    </a:lnB>
                    <a:noFill/>
                  </a:tcPr>
                </a:tc>
                <a:tc>
                  <a:txBody>
                    <a:bodyPr/>
                    <a:lstStyle/>
                    <a:p>
                      <a:pPr algn="ctr" fontAlgn="b"/>
                      <a:r>
                        <a:rPr lang="es-ES" sz="1400" b="1" i="0" u="none" strike="noStrike">
                          <a:solidFill>
                            <a:srgbClr val="000000"/>
                          </a:solidFill>
                          <a:effectLst/>
                          <a:latin typeface="Calibri" panose="020F0502020204030204" pitchFamily="34" charset="0"/>
                        </a:rPr>
                        <a:t>0%</a:t>
                      </a:r>
                    </a:p>
                  </a:txBody>
                  <a:tcPr marL="9525" marR="9525" marT="9525" marB="0" anchor="b">
                    <a:lnL>
                      <a:noFill/>
                    </a:lnL>
                    <a:lnR>
                      <a:noFill/>
                    </a:lnR>
                    <a:lnT>
                      <a:noFill/>
                    </a:lnT>
                    <a:lnB>
                      <a:noFill/>
                    </a:lnB>
                    <a:noFill/>
                  </a:tcPr>
                </a:tc>
                <a:extLst>
                  <a:ext uri="{0D108BD9-81ED-4DB2-BD59-A6C34878D82A}">
                    <a16:rowId xmlns:a16="http://schemas.microsoft.com/office/drawing/2014/main" val="2273342613"/>
                  </a:ext>
                </a:extLst>
              </a:tr>
              <a:tr h="190500">
                <a:tc>
                  <a:txBody>
                    <a:bodyPr/>
                    <a:lstStyle/>
                    <a:p>
                      <a:pPr algn="l" fontAlgn="b"/>
                      <a:r>
                        <a:rPr lang="es-ES" sz="1400" b="1" i="0" u="none" strike="noStrike">
                          <a:solidFill>
                            <a:srgbClr val="000000"/>
                          </a:solidFill>
                          <a:effectLst/>
                          <a:latin typeface="Calibri" panose="020F0502020204030204" pitchFamily="34" charset="0"/>
                        </a:rPr>
                        <a:t>B1</a:t>
                      </a:r>
                    </a:p>
                  </a:txBody>
                  <a:tcPr marL="9525" marR="9525" marT="9525" marB="0" anchor="b">
                    <a:lnL>
                      <a:noFill/>
                    </a:lnL>
                    <a:lnR>
                      <a:noFill/>
                    </a:lnR>
                    <a:lnT>
                      <a:noFill/>
                    </a:lnT>
                    <a:lnB>
                      <a:noFill/>
                    </a:lnB>
                    <a:noFill/>
                  </a:tcPr>
                </a:tc>
                <a:tc>
                  <a:txBody>
                    <a:bodyPr/>
                    <a:lstStyle/>
                    <a:p>
                      <a:pPr algn="ctr" fontAlgn="b"/>
                      <a:r>
                        <a:rPr lang="es-ES" sz="1400" b="0" i="0" u="none" strike="noStrike">
                          <a:solidFill>
                            <a:srgbClr val="000000"/>
                          </a:solidFill>
                          <a:effectLst/>
                          <a:latin typeface="Calibri" panose="020F0502020204030204" pitchFamily="34" charset="0"/>
                        </a:rPr>
                        <a:t>0</a:t>
                      </a:r>
                    </a:p>
                  </a:txBody>
                  <a:tcPr marL="9525" marR="9525" marT="9525" marB="0" anchor="b">
                    <a:lnL>
                      <a:noFill/>
                    </a:lnL>
                    <a:lnR>
                      <a:noFill/>
                    </a:lnR>
                    <a:lnT>
                      <a:noFill/>
                    </a:lnT>
                    <a:lnB>
                      <a:noFill/>
                    </a:lnB>
                    <a:noFill/>
                  </a:tcPr>
                </a:tc>
                <a:tc>
                  <a:txBody>
                    <a:bodyPr/>
                    <a:lstStyle/>
                    <a:p>
                      <a:pPr algn="ctr" fontAlgn="b"/>
                      <a:r>
                        <a:rPr lang="es-ES" sz="1400" b="0" i="0" u="none" strike="noStrike">
                          <a:solidFill>
                            <a:srgbClr val="000000"/>
                          </a:solidFill>
                          <a:effectLst/>
                          <a:latin typeface="Calibri" panose="020F0502020204030204" pitchFamily="34" charset="0"/>
                        </a:rPr>
                        <a:t>1</a:t>
                      </a:r>
                    </a:p>
                  </a:txBody>
                  <a:tcPr marL="9525" marR="9525" marT="9525" marB="0" anchor="b">
                    <a:lnL>
                      <a:noFill/>
                    </a:lnL>
                    <a:lnR>
                      <a:noFill/>
                    </a:lnR>
                    <a:lnT>
                      <a:noFill/>
                    </a:lnT>
                    <a:lnB>
                      <a:noFill/>
                    </a:lnB>
                    <a:noFill/>
                  </a:tcPr>
                </a:tc>
                <a:tc>
                  <a:txBody>
                    <a:bodyPr/>
                    <a:lstStyle/>
                    <a:p>
                      <a:pPr algn="ctr" fontAlgn="b"/>
                      <a:r>
                        <a:rPr lang="es-ES" sz="1400" b="1" i="0" u="none" strike="noStrike">
                          <a:solidFill>
                            <a:srgbClr val="000000"/>
                          </a:solidFill>
                          <a:effectLst/>
                          <a:latin typeface="Calibri" panose="020F0502020204030204" pitchFamily="34" charset="0"/>
                        </a:rPr>
                        <a:t>#¡DIV/0!</a:t>
                      </a:r>
                    </a:p>
                  </a:txBody>
                  <a:tcPr marL="9525" marR="9525" marT="9525" marB="0" anchor="b">
                    <a:lnL>
                      <a:noFill/>
                    </a:lnL>
                    <a:lnR>
                      <a:noFill/>
                    </a:lnR>
                    <a:lnT>
                      <a:noFill/>
                    </a:lnT>
                    <a:lnB>
                      <a:noFill/>
                    </a:lnB>
                    <a:noFill/>
                  </a:tcPr>
                </a:tc>
                <a:extLst>
                  <a:ext uri="{0D108BD9-81ED-4DB2-BD59-A6C34878D82A}">
                    <a16:rowId xmlns:a16="http://schemas.microsoft.com/office/drawing/2014/main" val="2636649496"/>
                  </a:ext>
                </a:extLst>
              </a:tr>
              <a:tr h="190500">
                <a:tc>
                  <a:txBody>
                    <a:bodyPr/>
                    <a:lstStyle/>
                    <a:p>
                      <a:pPr algn="l" fontAlgn="b"/>
                      <a:r>
                        <a:rPr lang="es-ES" sz="1400" b="1" i="0" u="none" strike="noStrike">
                          <a:solidFill>
                            <a:srgbClr val="000000"/>
                          </a:solidFill>
                          <a:effectLst/>
                          <a:latin typeface="Calibri" panose="020F0502020204030204" pitchFamily="34" charset="0"/>
                        </a:rPr>
                        <a:t>A65</a:t>
                      </a:r>
                    </a:p>
                  </a:txBody>
                  <a:tcPr marL="9525" marR="9525" marT="9525" marB="0" anchor="b">
                    <a:lnL>
                      <a:noFill/>
                    </a:lnL>
                    <a:lnR>
                      <a:noFill/>
                    </a:lnR>
                    <a:lnT>
                      <a:noFill/>
                    </a:lnT>
                    <a:lnB>
                      <a:noFill/>
                    </a:lnB>
                    <a:noFill/>
                  </a:tcPr>
                </a:tc>
                <a:tc>
                  <a:txBody>
                    <a:bodyPr/>
                    <a:lstStyle/>
                    <a:p>
                      <a:pPr algn="ctr" fontAlgn="b"/>
                      <a:r>
                        <a:rPr lang="es-ES" sz="1400" b="0" i="0" u="none" strike="noStrike">
                          <a:solidFill>
                            <a:srgbClr val="000000"/>
                          </a:solidFill>
                          <a:effectLst/>
                          <a:latin typeface="Calibri" panose="020F0502020204030204" pitchFamily="34" charset="0"/>
                        </a:rPr>
                        <a:t>22</a:t>
                      </a:r>
                    </a:p>
                  </a:txBody>
                  <a:tcPr marL="9525" marR="9525" marT="9525" marB="0" anchor="b">
                    <a:lnL>
                      <a:noFill/>
                    </a:lnL>
                    <a:lnR>
                      <a:noFill/>
                    </a:lnR>
                    <a:lnT>
                      <a:noFill/>
                    </a:lnT>
                    <a:lnB>
                      <a:noFill/>
                    </a:lnB>
                    <a:noFill/>
                  </a:tcPr>
                </a:tc>
                <a:tc>
                  <a:txBody>
                    <a:bodyPr/>
                    <a:lstStyle/>
                    <a:p>
                      <a:pPr algn="ctr" fontAlgn="b"/>
                      <a:r>
                        <a:rPr lang="es-ES" sz="1400" b="0" i="0" u="none" strike="noStrike">
                          <a:solidFill>
                            <a:srgbClr val="000000"/>
                          </a:solidFill>
                          <a:effectLst/>
                          <a:latin typeface="Calibri" panose="020F0502020204030204" pitchFamily="34" charset="0"/>
                        </a:rPr>
                        <a:t>21</a:t>
                      </a:r>
                    </a:p>
                  </a:txBody>
                  <a:tcPr marL="9525" marR="9525" marT="9525" marB="0" anchor="b">
                    <a:lnL>
                      <a:noFill/>
                    </a:lnL>
                    <a:lnR>
                      <a:noFill/>
                    </a:lnR>
                    <a:lnT>
                      <a:noFill/>
                    </a:lnT>
                    <a:lnB>
                      <a:noFill/>
                    </a:lnB>
                    <a:noFill/>
                  </a:tcPr>
                </a:tc>
                <a:tc>
                  <a:txBody>
                    <a:bodyPr/>
                    <a:lstStyle/>
                    <a:p>
                      <a:pPr algn="ctr" fontAlgn="b"/>
                      <a:r>
                        <a:rPr lang="es-ES" sz="1400" b="1" i="0" u="none" strike="noStrike">
                          <a:solidFill>
                            <a:srgbClr val="000000"/>
                          </a:solidFill>
                          <a:effectLst/>
                          <a:latin typeface="Calibri" panose="020F0502020204030204" pitchFamily="34" charset="0"/>
                        </a:rPr>
                        <a:t>-5%</a:t>
                      </a:r>
                    </a:p>
                  </a:txBody>
                  <a:tcPr marL="9525" marR="9525" marT="9525" marB="0" anchor="b">
                    <a:lnL>
                      <a:noFill/>
                    </a:lnL>
                    <a:lnR>
                      <a:noFill/>
                    </a:lnR>
                    <a:lnT>
                      <a:noFill/>
                    </a:lnT>
                    <a:lnB>
                      <a:noFill/>
                    </a:lnB>
                    <a:noFill/>
                  </a:tcPr>
                </a:tc>
                <a:extLst>
                  <a:ext uri="{0D108BD9-81ED-4DB2-BD59-A6C34878D82A}">
                    <a16:rowId xmlns:a16="http://schemas.microsoft.com/office/drawing/2014/main" val="1548752442"/>
                  </a:ext>
                </a:extLst>
              </a:tr>
              <a:tr h="190500">
                <a:tc>
                  <a:txBody>
                    <a:bodyPr/>
                    <a:lstStyle/>
                    <a:p>
                      <a:pPr algn="l" fontAlgn="b"/>
                      <a:r>
                        <a:rPr lang="es-ES" sz="1400" b="1" i="0" u="none" strike="noStrike">
                          <a:solidFill>
                            <a:srgbClr val="000000"/>
                          </a:solidFill>
                          <a:effectLst/>
                          <a:latin typeface="Calibri" panose="020F0502020204030204" pitchFamily="34" charset="0"/>
                        </a:rPr>
                        <a:t>B+</a:t>
                      </a:r>
                    </a:p>
                  </a:txBody>
                  <a:tcPr marL="9525" marR="9525" marT="9525" marB="0" anchor="b">
                    <a:lnL>
                      <a:noFill/>
                    </a:lnL>
                    <a:lnR>
                      <a:noFill/>
                    </a:lnR>
                    <a:lnT>
                      <a:noFill/>
                    </a:lnT>
                    <a:lnB>
                      <a:noFill/>
                    </a:lnB>
                    <a:noFill/>
                  </a:tcPr>
                </a:tc>
                <a:tc>
                  <a:txBody>
                    <a:bodyPr/>
                    <a:lstStyle/>
                    <a:p>
                      <a:pPr algn="ctr" fontAlgn="b"/>
                      <a:r>
                        <a:rPr lang="es-ES" sz="1400" b="0" i="0" u="none" strike="noStrike">
                          <a:solidFill>
                            <a:srgbClr val="000000"/>
                          </a:solidFill>
                          <a:effectLst/>
                          <a:latin typeface="Calibri" panose="020F0502020204030204" pitchFamily="34" charset="0"/>
                        </a:rPr>
                        <a:t>2</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b"/>
                      <a:r>
                        <a:rPr lang="es-ES" sz="1400" b="0" i="0" u="none" strike="noStrike">
                          <a:solidFill>
                            <a:srgbClr val="000000"/>
                          </a:solidFill>
                          <a:effectLst/>
                          <a:latin typeface="Calibri" panose="020F0502020204030204" pitchFamily="34" charset="0"/>
                        </a:rPr>
                        <a:t>4</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b"/>
                      <a:r>
                        <a:rPr lang="es-ES" sz="1400" b="1" i="0" u="none" strike="noStrike">
                          <a:solidFill>
                            <a:srgbClr val="000000"/>
                          </a:solidFill>
                          <a:effectLst/>
                          <a:latin typeface="Calibri" panose="020F0502020204030204" pitchFamily="34" charset="0"/>
                        </a:rPr>
                        <a:t>100%</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7635816"/>
                  </a:ext>
                </a:extLst>
              </a:tr>
              <a:tr h="190500">
                <a:tc>
                  <a:txBody>
                    <a:bodyPr/>
                    <a:lstStyle/>
                    <a:p>
                      <a:pPr algn="l" fontAlgn="b"/>
                      <a:endParaRPr lang="es-ES" sz="1400" b="1"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noFill/>
                  </a:tcPr>
                </a:tc>
                <a:tc>
                  <a:txBody>
                    <a:bodyPr/>
                    <a:lstStyle/>
                    <a:p>
                      <a:pPr algn="ctr" fontAlgn="b"/>
                      <a:r>
                        <a:rPr lang="es-ES" sz="1400" b="1" i="0" u="none" strike="noStrike">
                          <a:solidFill>
                            <a:srgbClr val="000000"/>
                          </a:solidFill>
                          <a:effectLst/>
                          <a:latin typeface="Calibri" panose="020F0502020204030204" pitchFamily="34" charset="0"/>
                        </a:rPr>
                        <a:t>93</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fontAlgn="b"/>
                      <a:r>
                        <a:rPr lang="es-ES" sz="1400" b="1" i="0" u="none" strike="noStrike">
                          <a:solidFill>
                            <a:srgbClr val="000000"/>
                          </a:solidFill>
                          <a:effectLst/>
                          <a:latin typeface="Calibri" panose="020F0502020204030204" pitchFamily="34" charset="0"/>
                        </a:rPr>
                        <a:t>139</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r" fontAlgn="b"/>
                      <a:r>
                        <a:rPr lang="es-ES" sz="1400" b="1" i="0" u="none" strike="noStrike" dirty="0">
                          <a:solidFill>
                            <a:srgbClr val="000000"/>
                          </a:solidFill>
                          <a:effectLst/>
                          <a:latin typeface="Calibri" panose="020F0502020204030204" pitchFamily="34" charset="0"/>
                        </a:rPr>
                        <a:t>49%</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944618820"/>
                  </a:ext>
                </a:extLst>
              </a:tr>
            </a:tbl>
          </a:graphicData>
        </a:graphic>
      </p:graphicFrame>
    </p:spTree>
    <p:extLst>
      <p:ext uri="{BB962C8B-B14F-4D97-AF65-F5344CB8AC3E}">
        <p14:creationId xmlns:p14="http://schemas.microsoft.com/office/powerpoint/2010/main" val="24979032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6CEEA292-8368-6B7D-C581-7CE2702AD1E7}"/>
              </a:ext>
            </a:extLst>
          </p:cNvPr>
          <p:cNvPicPr>
            <a:picLocks noChangeAspect="1"/>
          </p:cNvPicPr>
          <p:nvPr/>
        </p:nvPicPr>
        <p:blipFill>
          <a:blip r:embed="rId2"/>
          <a:stretch>
            <a:fillRect/>
          </a:stretch>
        </p:blipFill>
        <p:spPr>
          <a:xfrm>
            <a:off x="10559775" y="422275"/>
            <a:ext cx="1126218" cy="606425"/>
          </a:xfrm>
          <a:prstGeom prst="rect">
            <a:avLst/>
          </a:prstGeom>
        </p:spPr>
      </p:pic>
      <p:sp>
        <p:nvSpPr>
          <p:cNvPr id="5" name="CuadroTexto 4">
            <a:extLst>
              <a:ext uri="{FF2B5EF4-FFF2-40B4-BE49-F238E27FC236}">
                <a16:creationId xmlns:a16="http://schemas.microsoft.com/office/drawing/2014/main" id="{522D0A0B-8AF2-E577-18F3-75FD6E8C2779}"/>
              </a:ext>
            </a:extLst>
          </p:cNvPr>
          <p:cNvSpPr txBox="1"/>
          <p:nvPr/>
        </p:nvSpPr>
        <p:spPr>
          <a:xfrm>
            <a:off x="406378" y="356155"/>
            <a:ext cx="8756672" cy="369332"/>
          </a:xfrm>
          <a:prstGeom prst="rect">
            <a:avLst/>
          </a:prstGeom>
          <a:noFill/>
        </p:spPr>
        <p:txBody>
          <a:bodyPr wrap="square" rtlCol="0">
            <a:spAutoFit/>
          </a:bodyPr>
          <a:lstStyle/>
          <a:p>
            <a:r>
              <a:rPr lang="es-ES" b="1" dirty="0">
                <a:solidFill>
                  <a:srgbClr val="002060"/>
                </a:solidFill>
              </a:rPr>
              <a:t>TOTAL DE INGRESOS POR LICENCIAS FEDERATIVAS-2024</a:t>
            </a:r>
          </a:p>
        </p:txBody>
      </p:sp>
      <p:pic>
        <p:nvPicPr>
          <p:cNvPr id="7" name="Imagen 6">
            <a:extLst>
              <a:ext uri="{FF2B5EF4-FFF2-40B4-BE49-F238E27FC236}">
                <a16:creationId xmlns:a16="http://schemas.microsoft.com/office/drawing/2014/main" id="{0D9196D0-7804-55F5-5577-726BB6FE444C}"/>
              </a:ext>
            </a:extLst>
          </p:cNvPr>
          <p:cNvPicPr>
            <a:picLocks noChangeAspect="1"/>
          </p:cNvPicPr>
          <p:nvPr/>
        </p:nvPicPr>
        <p:blipFill>
          <a:blip r:embed="rId3"/>
          <a:stretch>
            <a:fillRect/>
          </a:stretch>
        </p:blipFill>
        <p:spPr>
          <a:xfrm>
            <a:off x="10120631" y="483334"/>
            <a:ext cx="1552200" cy="1307759"/>
          </a:xfrm>
          <a:prstGeom prst="rect">
            <a:avLst/>
          </a:prstGeom>
        </p:spPr>
      </p:pic>
      <p:sp>
        <p:nvSpPr>
          <p:cNvPr id="8" name="CuadroTexto 7">
            <a:extLst>
              <a:ext uri="{FF2B5EF4-FFF2-40B4-BE49-F238E27FC236}">
                <a16:creationId xmlns:a16="http://schemas.microsoft.com/office/drawing/2014/main" id="{F43F8420-823A-8717-DDDE-29951D7DE2AE}"/>
              </a:ext>
            </a:extLst>
          </p:cNvPr>
          <p:cNvSpPr txBox="1"/>
          <p:nvPr/>
        </p:nvSpPr>
        <p:spPr>
          <a:xfrm>
            <a:off x="406378" y="1044369"/>
            <a:ext cx="9258300" cy="830997"/>
          </a:xfrm>
          <a:prstGeom prst="rect">
            <a:avLst/>
          </a:prstGeom>
          <a:noFill/>
        </p:spPr>
        <p:txBody>
          <a:bodyPr wrap="square" rtlCol="0">
            <a:spAutoFit/>
          </a:bodyPr>
          <a:lstStyle/>
          <a:p>
            <a:pPr algn="just"/>
            <a:r>
              <a:rPr lang="es-ES" sz="1600" dirty="0">
                <a:solidFill>
                  <a:srgbClr val="002060"/>
                </a:solidFill>
              </a:rPr>
              <a:t>Por tanto, el presupuesto total de ingresos por licencias federativas durante el año 2.024, será de 5.511,80 €, calculado sobre la base de las 130 licencias estimadas al precio publicado por la Federación Andaluza de Deportes de Montaña. </a:t>
            </a:r>
          </a:p>
        </p:txBody>
      </p:sp>
      <p:sp>
        <p:nvSpPr>
          <p:cNvPr id="10" name="CuadroTexto 9">
            <a:extLst>
              <a:ext uri="{FF2B5EF4-FFF2-40B4-BE49-F238E27FC236}">
                <a16:creationId xmlns:a16="http://schemas.microsoft.com/office/drawing/2014/main" id="{BFD9E8AB-6B11-71AB-CE95-D0C06E4448B3}"/>
              </a:ext>
            </a:extLst>
          </p:cNvPr>
          <p:cNvSpPr txBox="1"/>
          <p:nvPr/>
        </p:nvSpPr>
        <p:spPr>
          <a:xfrm>
            <a:off x="406377" y="5696880"/>
            <a:ext cx="10899797" cy="830997"/>
          </a:xfrm>
          <a:prstGeom prst="rect">
            <a:avLst/>
          </a:prstGeom>
          <a:noFill/>
        </p:spPr>
        <p:txBody>
          <a:bodyPr wrap="square" rtlCol="0">
            <a:spAutoFit/>
          </a:bodyPr>
          <a:lstStyle/>
          <a:p>
            <a:pPr algn="just"/>
            <a:r>
              <a:rPr lang="es-ES" sz="1600" dirty="0">
                <a:solidFill>
                  <a:srgbClr val="002060"/>
                </a:solidFill>
              </a:rPr>
              <a:t>El gasto por licencias federativas lo asume en su totalidad cada uno de los socios del Club, por lo que se les repercutirá a cada uno de ellos y por tanto aparecerá también como ingreso en la cuenta de resultados presupuestada. Durante el año 2.023 el gasto por licencias federativas fue de 3.676 €, lo que supone el 63,90% del importe presupuestado para el año 2.024.</a:t>
            </a:r>
          </a:p>
        </p:txBody>
      </p:sp>
      <p:graphicFrame>
        <p:nvGraphicFramePr>
          <p:cNvPr id="3" name="Tabla 2">
            <a:extLst>
              <a:ext uri="{FF2B5EF4-FFF2-40B4-BE49-F238E27FC236}">
                <a16:creationId xmlns:a16="http://schemas.microsoft.com/office/drawing/2014/main" id="{2E09E7E0-E712-27E6-0C16-F8C09A0AC927}"/>
              </a:ext>
            </a:extLst>
          </p:cNvPr>
          <p:cNvGraphicFramePr>
            <a:graphicFrameLocks noGrp="1"/>
          </p:cNvGraphicFramePr>
          <p:nvPr>
            <p:extLst>
              <p:ext uri="{D42A27DB-BD31-4B8C-83A1-F6EECF244321}">
                <p14:modId xmlns:p14="http://schemas.microsoft.com/office/powerpoint/2010/main" val="54375615"/>
              </p:ext>
            </p:extLst>
          </p:nvPr>
        </p:nvGraphicFramePr>
        <p:xfrm>
          <a:off x="406377" y="1937612"/>
          <a:ext cx="3565547" cy="3566160"/>
        </p:xfrm>
        <a:graphic>
          <a:graphicData uri="http://schemas.openxmlformats.org/drawingml/2006/table">
            <a:tbl>
              <a:tblPr/>
              <a:tblGrid>
                <a:gridCol w="471911">
                  <a:extLst>
                    <a:ext uri="{9D8B030D-6E8A-4147-A177-3AD203B41FA5}">
                      <a16:colId xmlns:a16="http://schemas.microsoft.com/office/drawing/2014/main" val="3667980746"/>
                    </a:ext>
                  </a:extLst>
                </a:gridCol>
                <a:gridCol w="1069664">
                  <a:extLst>
                    <a:ext uri="{9D8B030D-6E8A-4147-A177-3AD203B41FA5}">
                      <a16:colId xmlns:a16="http://schemas.microsoft.com/office/drawing/2014/main" val="92922788"/>
                    </a:ext>
                  </a:extLst>
                </a:gridCol>
                <a:gridCol w="1038203">
                  <a:extLst>
                    <a:ext uri="{9D8B030D-6E8A-4147-A177-3AD203B41FA5}">
                      <a16:colId xmlns:a16="http://schemas.microsoft.com/office/drawing/2014/main" val="1186689134"/>
                    </a:ext>
                  </a:extLst>
                </a:gridCol>
                <a:gridCol w="985769">
                  <a:extLst>
                    <a:ext uri="{9D8B030D-6E8A-4147-A177-3AD203B41FA5}">
                      <a16:colId xmlns:a16="http://schemas.microsoft.com/office/drawing/2014/main" val="1883606228"/>
                    </a:ext>
                  </a:extLst>
                </a:gridCol>
              </a:tblGrid>
              <a:tr h="200025">
                <a:tc gridSpan="4">
                  <a:txBody>
                    <a:bodyPr/>
                    <a:lstStyle/>
                    <a:p>
                      <a:pPr algn="l" fontAlgn="b"/>
                      <a:r>
                        <a:rPr lang="es-ES" sz="1400" b="1" i="0" u="none" strike="noStrike">
                          <a:solidFill>
                            <a:srgbClr val="0070C0"/>
                          </a:solidFill>
                          <a:effectLst/>
                          <a:latin typeface="Calibri" panose="020F0502020204030204" pitchFamily="34" charset="0"/>
                        </a:rPr>
                        <a:t>TOTAL GASTOS X LICENCIAS-CMC 2024</a:t>
                      </a:r>
                    </a:p>
                  </a:txBody>
                  <a:tcPr marL="9525" marR="9525" marT="9525" marB="0" anchor="b">
                    <a:lnL>
                      <a:noFill/>
                    </a:lnL>
                    <a:lnR>
                      <a:noFill/>
                    </a:lnR>
                    <a:lnT>
                      <a:noFill/>
                    </a:lnT>
                    <a:lnB>
                      <a:noFill/>
                    </a:lnB>
                    <a:noFill/>
                  </a:tcPr>
                </a:tc>
                <a:tc hMerge="1">
                  <a:txBody>
                    <a:bodyPr/>
                    <a:lstStyle/>
                    <a:p>
                      <a:endParaRPr lang="es-ES"/>
                    </a:p>
                  </a:txBody>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2995938548"/>
                  </a:ext>
                </a:extLst>
              </a:tr>
              <a:tr h="200025">
                <a:tc>
                  <a:txBody>
                    <a:bodyPr/>
                    <a:lstStyle/>
                    <a:p>
                      <a:pPr algn="l" fontAlgn="b"/>
                      <a:endParaRPr lang="es-ES" sz="1400" b="1" i="0" u="none" strike="noStrike">
                        <a:solidFill>
                          <a:srgbClr val="0070C0"/>
                        </a:solidFill>
                        <a:effectLst/>
                        <a:latin typeface="Calibri" panose="020F0502020204030204" pitchFamily="34" charset="0"/>
                      </a:endParaRPr>
                    </a:p>
                  </a:txBody>
                  <a:tcPr marL="9525" marR="9525" marT="9525" marB="0" anchor="b">
                    <a:lnL>
                      <a:noFill/>
                    </a:lnL>
                    <a:lnR>
                      <a:noFill/>
                    </a:lnR>
                    <a:lnT>
                      <a:noFill/>
                    </a:lnT>
                    <a:lnB>
                      <a:noFill/>
                    </a:lnB>
                    <a:noFill/>
                  </a:tcPr>
                </a:tc>
                <a:tc>
                  <a:txBody>
                    <a:bodyPr/>
                    <a:lstStyle/>
                    <a:p>
                      <a:pPr algn="ctr" fontAlgn="b"/>
                      <a:endParaRPr lang="es-ES" sz="1400" b="0" i="0" u="none" strike="noStrike">
                        <a:solidFill>
                          <a:srgbClr val="0070C0"/>
                        </a:solidFill>
                        <a:effectLst/>
                        <a:latin typeface="Calibri" panose="020F0502020204030204" pitchFamily="34" charset="0"/>
                      </a:endParaRPr>
                    </a:p>
                  </a:txBody>
                  <a:tcPr marL="9525" marR="9525" marT="9525" marB="0" anchor="b">
                    <a:lnL>
                      <a:noFill/>
                    </a:lnL>
                    <a:lnR>
                      <a:noFill/>
                    </a:lnR>
                    <a:lnT>
                      <a:noFill/>
                    </a:lnT>
                    <a:lnB>
                      <a:noFill/>
                    </a:lnB>
                    <a:noFill/>
                  </a:tcPr>
                </a:tc>
                <a:tc>
                  <a:txBody>
                    <a:bodyPr/>
                    <a:lstStyle/>
                    <a:p>
                      <a:pPr algn="l" fontAlgn="b"/>
                      <a:endParaRPr lang="es-ES" sz="1400" b="0" i="0" u="none" strike="noStrike">
                        <a:solidFill>
                          <a:srgbClr val="0070C0"/>
                        </a:solidFill>
                        <a:effectLst/>
                        <a:latin typeface="Calibri" panose="020F0502020204030204" pitchFamily="34" charset="0"/>
                      </a:endParaRPr>
                    </a:p>
                  </a:txBody>
                  <a:tcPr marL="9525" marR="9525" marT="9525" marB="0" anchor="b">
                    <a:lnL>
                      <a:noFill/>
                    </a:lnL>
                    <a:lnR>
                      <a:noFill/>
                    </a:lnR>
                    <a:lnT>
                      <a:noFill/>
                    </a:lnT>
                    <a:lnB>
                      <a:noFill/>
                    </a:lnB>
                    <a:noFill/>
                  </a:tcPr>
                </a:tc>
                <a:tc>
                  <a:txBody>
                    <a:bodyPr/>
                    <a:lstStyle/>
                    <a:p>
                      <a:pPr algn="l" fontAlgn="b"/>
                      <a:endParaRPr lang="es-ES" sz="1400" b="1" i="0" u="none" strike="noStrike">
                        <a:solidFill>
                          <a:srgbClr val="0070C0"/>
                        </a:solidFill>
                        <a:effectLst/>
                        <a:latin typeface="Calibri" panose="020F0502020204030204" pitchFamily="34" charset="0"/>
                      </a:endParaRPr>
                    </a:p>
                  </a:txBody>
                  <a:tcPr marL="9525" marR="9525" marT="9525" marB="0" anchor="b">
                    <a:lnL>
                      <a:noFill/>
                    </a:lnL>
                    <a:lnR>
                      <a:noFill/>
                    </a:lnR>
                    <a:lnT>
                      <a:noFill/>
                    </a:lnT>
                    <a:lnB>
                      <a:noFill/>
                    </a:lnB>
                    <a:noFill/>
                  </a:tcPr>
                </a:tc>
                <a:extLst>
                  <a:ext uri="{0D108BD9-81ED-4DB2-BD59-A6C34878D82A}">
                    <a16:rowId xmlns:a16="http://schemas.microsoft.com/office/drawing/2014/main" val="4259691549"/>
                  </a:ext>
                </a:extLst>
              </a:tr>
              <a:tr h="190500">
                <a:tc>
                  <a:txBody>
                    <a:bodyPr/>
                    <a:lstStyle/>
                    <a:p>
                      <a:pPr algn="l" fontAlgn="b"/>
                      <a:endParaRPr lang="es-ES" sz="1400" b="1"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noFill/>
                  </a:tcPr>
                </a:tc>
                <a:tc>
                  <a:txBody>
                    <a:bodyPr/>
                    <a:lstStyle/>
                    <a:p>
                      <a:pPr algn="ctr" fontAlgn="b"/>
                      <a:r>
                        <a:rPr lang="es-ES" sz="1400" b="1" i="0" u="none" strike="noStrike">
                          <a:solidFill>
                            <a:srgbClr val="000000"/>
                          </a:solidFill>
                          <a:effectLst/>
                          <a:latin typeface="Calibri" panose="020F0502020204030204" pitchFamily="34" charset="0"/>
                        </a:rPr>
                        <a:t>Nº Licencias</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b"/>
                      <a:r>
                        <a:rPr lang="es-ES" sz="1400" b="1" i="0" u="none" strike="noStrike">
                          <a:solidFill>
                            <a:srgbClr val="000000"/>
                          </a:solidFill>
                          <a:effectLst/>
                          <a:latin typeface="Calibri" panose="020F0502020204030204" pitchFamily="34" charset="0"/>
                        </a:rPr>
                        <a:t>Precio</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b"/>
                      <a:r>
                        <a:rPr lang="es-ES" sz="1400" b="1" i="0" u="none" strike="noStrike">
                          <a:solidFill>
                            <a:srgbClr val="000000"/>
                          </a:solidFill>
                          <a:effectLst/>
                          <a:latin typeface="Calibri" panose="020F0502020204030204" pitchFamily="34" charset="0"/>
                        </a:rPr>
                        <a:t>Importe</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15118110"/>
                  </a:ext>
                </a:extLst>
              </a:tr>
              <a:tr h="190500">
                <a:tc>
                  <a:txBody>
                    <a:bodyPr/>
                    <a:lstStyle/>
                    <a:p>
                      <a:pPr algn="l" fontAlgn="b"/>
                      <a:r>
                        <a:rPr lang="es-ES" sz="1400" b="1" i="0" u="none" strike="noStrike">
                          <a:solidFill>
                            <a:srgbClr val="000000"/>
                          </a:solidFill>
                          <a:effectLst/>
                          <a:latin typeface="Calibri" panose="020F0502020204030204" pitchFamily="34" charset="0"/>
                        </a:rPr>
                        <a:t>A</a:t>
                      </a:r>
                    </a:p>
                  </a:txBody>
                  <a:tcPr marL="9525" marR="9525" marT="9525" marB="0" anchor="b">
                    <a:lnL>
                      <a:noFill/>
                    </a:lnL>
                    <a:lnR>
                      <a:noFill/>
                    </a:lnR>
                    <a:lnT>
                      <a:noFill/>
                    </a:lnT>
                    <a:lnB>
                      <a:noFill/>
                    </a:lnB>
                    <a:noFill/>
                  </a:tcPr>
                </a:tc>
                <a:tc>
                  <a:txBody>
                    <a:bodyPr/>
                    <a:lstStyle/>
                    <a:p>
                      <a:pPr algn="ctr" fontAlgn="b"/>
                      <a:r>
                        <a:rPr lang="es-ES" sz="1400" b="0" i="0" u="none" strike="noStrike">
                          <a:solidFill>
                            <a:srgbClr val="000000"/>
                          </a:solidFill>
                          <a:effectLst/>
                          <a:latin typeface="Calibri" panose="020F0502020204030204" pitchFamily="34" charset="0"/>
                        </a:rPr>
                        <a:t>66</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fontAlgn="b"/>
                      <a:r>
                        <a:rPr lang="es-ES" sz="1400" b="0" i="0" u="none" strike="noStrike">
                          <a:solidFill>
                            <a:srgbClr val="000000"/>
                          </a:solidFill>
                          <a:effectLst/>
                          <a:latin typeface="Calibri" panose="020F0502020204030204" pitchFamily="34" charset="0"/>
                        </a:rPr>
                        <a:t>43</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r" fontAlgn="b"/>
                      <a:r>
                        <a:rPr lang="es-ES" sz="1400" b="1" i="0" u="none" strike="noStrike">
                          <a:solidFill>
                            <a:srgbClr val="000000"/>
                          </a:solidFill>
                          <a:effectLst/>
                          <a:latin typeface="Calibri" panose="020F0502020204030204" pitchFamily="34" charset="0"/>
                        </a:rPr>
                        <a:t>2.838,00</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727123368"/>
                  </a:ext>
                </a:extLst>
              </a:tr>
              <a:tr h="190500">
                <a:tc>
                  <a:txBody>
                    <a:bodyPr/>
                    <a:lstStyle/>
                    <a:p>
                      <a:pPr algn="l" fontAlgn="b"/>
                      <a:r>
                        <a:rPr lang="es-ES" sz="1400" b="1" i="0" u="none" strike="noStrike">
                          <a:solidFill>
                            <a:srgbClr val="000000"/>
                          </a:solidFill>
                          <a:effectLst/>
                          <a:latin typeface="Calibri" panose="020F0502020204030204" pitchFamily="34" charset="0"/>
                        </a:rPr>
                        <a:t>A</a:t>
                      </a:r>
                    </a:p>
                  </a:txBody>
                  <a:tcPr marL="9525" marR="9525" marT="9525" marB="0" anchor="b">
                    <a:lnL>
                      <a:noFill/>
                    </a:lnL>
                    <a:lnR>
                      <a:noFill/>
                    </a:lnR>
                    <a:lnT>
                      <a:noFill/>
                    </a:lnT>
                    <a:lnB>
                      <a:noFill/>
                    </a:lnB>
                    <a:noFill/>
                  </a:tcPr>
                </a:tc>
                <a:tc>
                  <a:txBody>
                    <a:bodyPr/>
                    <a:lstStyle/>
                    <a:p>
                      <a:pPr algn="ctr" fontAlgn="b"/>
                      <a:r>
                        <a:rPr lang="es-ES" sz="1400" b="0" i="0" u="none" strike="noStrike">
                          <a:solidFill>
                            <a:srgbClr val="000000"/>
                          </a:solidFill>
                          <a:effectLst/>
                          <a:latin typeface="Calibri" panose="020F0502020204030204" pitchFamily="34" charset="0"/>
                        </a:rPr>
                        <a:t>5</a:t>
                      </a:r>
                    </a:p>
                  </a:txBody>
                  <a:tcPr marL="9525" marR="9525" marT="9525" marB="0" anchor="b">
                    <a:lnL>
                      <a:noFill/>
                    </a:lnL>
                    <a:lnR>
                      <a:noFill/>
                    </a:lnR>
                    <a:lnT>
                      <a:noFill/>
                    </a:lnT>
                    <a:lnB>
                      <a:noFill/>
                    </a:lnB>
                    <a:noFill/>
                  </a:tcPr>
                </a:tc>
                <a:tc>
                  <a:txBody>
                    <a:bodyPr/>
                    <a:lstStyle/>
                    <a:p>
                      <a:pPr algn="ctr" fontAlgn="b"/>
                      <a:r>
                        <a:rPr lang="es-ES" sz="1400" b="0" i="0" u="none" strike="noStrike">
                          <a:solidFill>
                            <a:srgbClr val="000000"/>
                          </a:solidFill>
                          <a:effectLst/>
                          <a:latin typeface="Calibri" panose="020F0502020204030204" pitchFamily="34" charset="0"/>
                        </a:rPr>
                        <a:t>10</a:t>
                      </a:r>
                    </a:p>
                  </a:txBody>
                  <a:tcPr marL="9525" marR="9525" marT="9525" marB="0" anchor="b">
                    <a:lnL>
                      <a:noFill/>
                    </a:lnL>
                    <a:lnR>
                      <a:noFill/>
                    </a:lnR>
                    <a:lnT>
                      <a:noFill/>
                    </a:lnT>
                    <a:lnB>
                      <a:noFill/>
                    </a:lnB>
                    <a:noFill/>
                  </a:tcPr>
                </a:tc>
                <a:tc>
                  <a:txBody>
                    <a:bodyPr/>
                    <a:lstStyle/>
                    <a:p>
                      <a:pPr algn="r" fontAlgn="b"/>
                      <a:r>
                        <a:rPr lang="es-ES" sz="1400" b="1" i="0" u="none" strike="noStrike">
                          <a:solidFill>
                            <a:srgbClr val="000000"/>
                          </a:solidFill>
                          <a:effectLst/>
                          <a:latin typeface="Calibri" panose="020F0502020204030204" pitchFamily="34" charset="0"/>
                        </a:rPr>
                        <a:t>50,00</a:t>
                      </a:r>
                    </a:p>
                  </a:txBody>
                  <a:tcPr marL="9525" marR="9525" marT="9525" marB="0" anchor="b">
                    <a:lnL>
                      <a:noFill/>
                    </a:lnL>
                    <a:lnR>
                      <a:noFill/>
                    </a:lnR>
                    <a:lnT>
                      <a:noFill/>
                    </a:lnT>
                    <a:lnB>
                      <a:noFill/>
                    </a:lnB>
                    <a:noFill/>
                  </a:tcPr>
                </a:tc>
                <a:extLst>
                  <a:ext uri="{0D108BD9-81ED-4DB2-BD59-A6C34878D82A}">
                    <a16:rowId xmlns:a16="http://schemas.microsoft.com/office/drawing/2014/main" val="3377731238"/>
                  </a:ext>
                </a:extLst>
              </a:tr>
              <a:tr h="190500">
                <a:tc>
                  <a:txBody>
                    <a:bodyPr/>
                    <a:lstStyle/>
                    <a:p>
                      <a:pPr algn="l" fontAlgn="b"/>
                      <a:r>
                        <a:rPr lang="es-ES" sz="1400" b="1" i="0" u="none" strike="noStrike">
                          <a:solidFill>
                            <a:srgbClr val="000000"/>
                          </a:solidFill>
                          <a:effectLst/>
                          <a:latin typeface="Calibri" panose="020F0502020204030204" pitchFamily="34" charset="0"/>
                        </a:rPr>
                        <a:t>A1</a:t>
                      </a:r>
                    </a:p>
                  </a:txBody>
                  <a:tcPr marL="9525" marR="9525" marT="9525" marB="0" anchor="b">
                    <a:lnL>
                      <a:noFill/>
                    </a:lnL>
                    <a:lnR>
                      <a:noFill/>
                    </a:lnR>
                    <a:lnT>
                      <a:noFill/>
                    </a:lnT>
                    <a:lnB>
                      <a:noFill/>
                    </a:lnB>
                    <a:noFill/>
                  </a:tcPr>
                </a:tc>
                <a:tc>
                  <a:txBody>
                    <a:bodyPr/>
                    <a:lstStyle/>
                    <a:p>
                      <a:pPr algn="ctr" fontAlgn="b"/>
                      <a:r>
                        <a:rPr lang="es-ES" sz="1400" b="0" i="0" u="none" strike="noStrike">
                          <a:solidFill>
                            <a:srgbClr val="000000"/>
                          </a:solidFill>
                          <a:effectLst/>
                          <a:latin typeface="Calibri" panose="020F0502020204030204" pitchFamily="34" charset="0"/>
                        </a:rPr>
                        <a:t>7</a:t>
                      </a:r>
                    </a:p>
                  </a:txBody>
                  <a:tcPr marL="9525" marR="9525" marT="9525" marB="0" anchor="b">
                    <a:lnL>
                      <a:noFill/>
                    </a:lnL>
                    <a:lnR>
                      <a:noFill/>
                    </a:lnR>
                    <a:lnT>
                      <a:noFill/>
                    </a:lnT>
                    <a:lnB>
                      <a:noFill/>
                    </a:lnB>
                    <a:noFill/>
                  </a:tcPr>
                </a:tc>
                <a:tc>
                  <a:txBody>
                    <a:bodyPr/>
                    <a:lstStyle/>
                    <a:p>
                      <a:pPr algn="ctr" fontAlgn="b"/>
                      <a:r>
                        <a:rPr lang="es-ES" sz="1400" b="0" i="0" u="none" strike="noStrike">
                          <a:solidFill>
                            <a:srgbClr val="000000"/>
                          </a:solidFill>
                          <a:effectLst/>
                          <a:latin typeface="Calibri" panose="020F0502020204030204" pitchFamily="34" charset="0"/>
                        </a:rPr>
                        <a:t>29</a:t>
                      </a:r>
                    </a:p>
                  </a:txBody>
                  <a:tcPr marL="9525" marR="9525" marT="9525" marB="0" anchor="b">
                    <a:lnL>
                      <a:noFill/>
                    </a:lnL>
                    <a:lnR>
                      <a:noFill/>
                    </a:lnR>
                    <a:lnT>
                      <a:noFill/>
                    </a:lnT>
                    <a:lnB>
                      <a:noFill/>
                    </a:lnB>
                    <a:noFill/>
                  </a:tcPr>
                </a:tc>
                <a:tc>
                  <a:txBody>
                    <a:bodyPr/>
                    <a:lstStyle/>
                    <a:p>
                      <a:pPr algn="r" fontAlgn="b"/>
                      <a:r>
                        <a:rPr lang="es-ES" sz="1400" b="1" i="0" u="none" strike="noStrike">
                          <a:solidFill>
                            <a:srgbClr val="000000"/>
                          </a:solidFill>
                          <a:effectLst/>
                          <a:latin typeface="Calibri" panose="020F0502020204030204" pitchFamily="34" charset="0"/>
                        </a:rPr>
                        <a:t>203,00</a:t>
                      </a:r>
                    </a:p>
                  </a:txBody>
                  <a:tcPr marL="9525" marR="9525" marT="9525" marB="0" anchor="b">
                    <a:lnL>
                      <a:noFill/>
                    </a:lnL>
                    <a:lnR>
                      <a:noFill/>
                    </a:lnR>
                    <a:lnT>
                      <a:noFill/>
                    </a:lnT>
                    <a:lnB>
                      <a:noFill/>
                    </a:lnB>
                    <a:noFill/>
                  </a:tcPr>
                </a:tc>
                <a:extLst>
                  <a:ext uri="{0D108BD9-81ED-4DB2-BD59-A6C34878D82A}">
                    <a16:rowId xmlns:a16="http://schemas.microsoft.com/office/drawing/2014/main" val="3288227898"/>
                  </a:ext>
                </a:extLst>
              </a:tr>
              <a:tr h="190500">
                <a:tc>
                  <a:txBody>
                    <a:bodyPr/>
                    <a:lstStyle/>
                    <a:p>
                      <a:pPr algn="l" fontAlgn="b"/>
                      <a:r>
                        <a:rPr lang="es-ES" sz="1400" b="1" i="0" u="none" strike="noStrike">
                          <a:solidFill>
                            <a:srgbClr val="000000"/>
                          </a:solidFill>
                          <a:effectLst/>
                          <a:latin typeface="Calibri" panose="020F0502020204030204" pitchFamily="34" charset="0"/>
                        </a:rPr>
                        <a:t>A1</a:t>
                      </a:r>
                    </a:p>
                  </a:txBody>
                  <a:tcPr marL="9525" marR="9525" marT="9525" marB="0" anchor="b">
                    <a:lnL>
                      <a:noFill/>
                    </a:lnL>
                    <a:lnR>
                      <a:noFill/>
                    </a:lnR>
                    <a:lnT>
                      <a:noFill/>
                    </a:lnT>
                    <a:lnB>
                      <a:noFill/>
                    </a:lnB>
                    <a:noFill/>
                  </a:tcPr>
                </a:tc>
                <a:tc>
                  <a:txBody>
                    <a:bodyPr/>
                    <a:lstStyle/>
                    <a:p>
                      <a:pPr algn="ctr" fontAlgn="b"/>
                      <a:r>
                        <a:rPr lang="es-ES" sz="1400" b="0" i="0" u="none" strike="noStrike">
                          <a:solidFill>
                            <a:srgbClr val="000000"/>
                          </a:solidFill>
                          <a:effectLst/>
                          <a:latin typeface="Calibri" panose="020F0502020204030204" pitchFamily="34" charset="0"/>
                        </a:rPr>
                        <a:t>3</a:t>
                      </a:r>
                    </a:p>
                  </a:txBody>
                  <a:tcPr marL="9525" marR="9525" marT="9525" marB="0" anchor="b">
                    <a:lnL>
                      <a:noFill/>
                    </a:lnL>
                    <a:lnR>
                      <a:noFill/>
                    </a:lnR>
                    <a:lnT>
                      <a:noFill/>
                    </a:lnT>
                    <a:lnB>
                      <a:noFill/>
                    </a:lnB>
                    <a:noFill/>
                  </a:tcPr>
                </a:tc>
                <a:tc>
                  <a:txBody>
                    <a:bodyPr/>
                    <a:lstStyle/>
                    <a:p>
                      <a:pPr algn="ctr" fontAlgn="b"/>
                      <a:r>
                        <a:rPr lang="es-ES" sz="1400" b="0" i="0" u="none" strike="noStrike">
                          <a:solidFill>
                            <a:srgbClr val="000000"/>
                          </a:solidFill>
                          <a:effectLst/>
                          <a:latin typeface="Calibri" panose="020F0502020204030204" pitchFamily="34" charset="0"/>
                        </a:rPr>
                        <a:t>24</a:t>
                      </a:r>
                    </a:p>
                  </a:txBody>
                  <a:tcPr marL="9525" marR="9525" marT="9525" marB="0" anchor="b">
                    <a:lnL>
                      <a:noFill/>
                    </a:lnL>
                    <a:lnR>
                      <a:noFill/>
                    </a:lnR>
                    <a:lnT>
                      <a:noFill/>
                    </a:lnT>
                    <a:lnB>
                      <a:noFill/>
                    </a:lnB>
                    <a:noFill/>
                  </a:tcPr>
                </a:tc>
                <a:tc>
                  <a:txBody>
                    <a:bodyPr/>
                    <a:lstStyle/>
                    <a:p>
                      <a:pPr algn="r" fontAlgn="b"/>
                      <a:r>
                        <a:rPr lang="es-ES" sz="1400" b="1" i="0" u="none" strike="noStrike">
                          <a:solidFill>
                            <a:srgbClr val="000000"/>
                          </a:solidFill>
                          <a:effectLst/>
                          <a:latin typeface="Calibri" panose="020F0502020204030204" pitchFamily="34" charset="0"/>
                        </a:rPr>
                        <a:t>72,00</a:t>
                      </a:r>
                    </a:p>
                  </a:txBody>
                  <a:tcPr marL="9525" marR="9525" marT="9525" marB="0" anchor="b">
                    <a:lnL>
                      <a:noFill/>
                    </a:lnL>
                    <a:lnR>
                      <a:noFill/>
                    </a:lnR>
                    <a:lnT>
                      <a:noFill/>
                    </a:lnT>
                    <a:lnB>
                      <a:noFill/>
                    </a:lnB>
                    <a:noFill/>
                  </a:tcPr>
                </a:tc>
                <a:extLst>
                  <a:ext uri="{0D108BD9-81ED-4DB2-BD59-A6C34878D82A}">
                    <a16:rowId xmlns:a16="http://schemas.microsoft.com/office/drawing/2014/main" val="3926979177"/>
                  </a:ext>
                </a:extLst>
              </a:tr>
              <a:tr h="190500">
                <a:tc>
                  <a:txBody>
                    <a:bodyPr/>
                    <a:lstStyle/>
                    <a:p>
                      <a:pPr algn="l" fontAlgn="b"/>
                      <a:r>
                        <a:rPr lang="es-ES" sz="1400" b="1" i="0" u="none" strike="noStrike">
                          <a:solidFill>
                            <a:srgbClr val="000000"/>
                          </a:solidFill>
                          <a:effectLst/>
                          <a:latin typeface="Calibri" panose="020F0502020204030204" pitchFamily="34" charset="0"/>
                        </a:rPr>
                        <a:t>A1</a:t>
                      </a:r>
                    </a:p>
                  </a:txBody>
                  <a:tcPr marL="9525" marR="9525" marT="9525" marB="0" anchor="b">
                    <a:lnL>
                      <a:noFill/>
                    </a:lnL>
                    <a:lnR>
                      <a:noFill/>
                    </a:lnR>
                    <a:lnT>
                      <a:noFill/>
                    </a:lnT>
                    <a:lnB>
                      <a:noFill/>
                    </a:lnB>
                    <a:noFill/>
                  </a:tcPr>
                </a:tc>
                <a:tc>
                  <a:txBody>
                    <a:bodyPr/>
                    <a:lstStyle/>
                    <a:p>
                      <a:pPr algn="ctr" fontAlgn="b"/>
                      <a:r>
                        <a:rPr lang="es-ES" sz="1400" b="0" i="0" u="none" strike="noStrike">
                          <a:solidFill>
                            <a:srgbClr val="000000"/>
                          </a:solidFill>
                          <a:effectLst/>
                          <a:latin typeface="Calibri" panose="020F0502020204030204" pitchFamily="34" charset="0"/>
                        </a:rPr>
                        <a:t>1</a:t>
                      </a:r>
                    </a:p>
                  </a:txBody>
                  <a:tcPr marL="9525" marR="9525" marT="9525" marB="0" anchor="b">
                    <a:lnL>
                      <a:noFill/>
                    </a:lnL>
                    <a:lnR>
                      <a:noFill/>
                    </a:lnR>
                    <a:lnT>
                      <a:noFill/>
                    </a:lnT>
                    <a:lnB>
                      <a:noFill/>
                    </a:lnB>
                    <a:noFill/>
                  </a:tcPr>
                </a:tc>
                <a:tc>
                  <a:txBody>
                    <a:bodyPr/>
                    <a:lstStyle/>
                    <a:p>
                      <a:pPr algn="ctr" fontAlgn="b"/>
                      <a:r>
                        <a:rPr lang="es-ES" sz="1400" b="0" i="0" u="none" strike="noStrike">
                          <a:solidFill>
                            <a:srgbClr val="000000"/>
                          </a:solidFill>
                          <a:effectLst/>
                          <a:latin typeface="Calibri" panose="020F0502020204030204" pitchFamily="34" charset="0"/>
                        </a:rPr>
                        <a:t>8</a:t>
                      </a:r>
                    </a:p>
                  </a:txBody>
                  <a:tcPr marL="9525" marR="9525" marT="9525" marB="0" anchor="b">
                    <a:lnL>
                      <a:noFill/>
                    </a:lnL>
                    <a:lnR>
                      <a:noFill/>
                    </a:lnR>
                    <a:lnT>
                      <a:noFill/>
                    </a:lnT>
                    <a:lnB>
                      <a:noFill/>
                    </a:lnB>
                    <a:noFill/>
                  </a:tcPr>
                </a:tc>
                <a:tc>
                  <a:txBody>
                    <a:bodyPr/>
                    <a:lstStyle/>
                    <a:p>
                      <a:pPr algn="r" fontAlgn="b"/>
                      <a:r>
                        <a:rPr lang="es-ES" sz="1400" b="1" i="0" u="none" strike="noStrike">
                          <a:solidFill>
                            <a:srgbClr val="000000"/>
                          </a:solidFill>
                          <a:effectLst/>
                          <a:latin typeface="Calibri" panose="020F0502020204030204" pitchFamily="34" charset="0"/>
                        </a:rPr>
                        <a:t>8,00</a:t>
                      </a:r>
                    </a:p>
                  </a:txBody>
                  <a:tcPr marL="9525" marR="9525" marT="9525" marB="0" anchor="b">
                    <a:lnL>
                      <a:noFill/>
                    </a:lnL>
                    <a:lnR>
                      <a:noFill/>
                    </a:lnR>
                    <a:lnT>
                      <a:noFill/>
                    </a:lnT>
                    <a:lnB>
                      <a:noFill/>
                    </a:lnB>
                    <a:noFill/>
                  </a:tcPr>
                </a:tc>
                <a:extLst>
                  <a:ext uri="{0D108BD9-81ED-4DB2-BD59-A6C34878D82A}">
                    <a16:rowId xmlns:a16="http://schemas.microsoft.com/office/drawing/2014/main" val="2034512018"/>
                  </a:ext>
                </a:extLst>
              </a:tr>
              <a:tr h="190500">
                <a:tc>
                  <a:txBody>
                    <a:bodyPr/>
                    <a:lstStyle/>
                    <a:p>
                      <a:pPr algn="l" fontAlgn="b"/>
                      <a:r>
                        <a:rPr lang="es-ES" sz="1400" b="1" i="0" u="none" strike="noStrike">
                          <a:solidFill>
                            <a:srgbClr val="000000"/>
                          </a:solidFill>
                          <a:effectLst/>
                          <a:latin typeface="Calibri" panose="020F0502020204030204" pitchFamily="34" charset="0"/>
                        </a:rPr>
                        <a:t>A+</a:t>
                      </a:r>
                    </a:p>
                  </a:txBody>
                  <a:tcPr marL="9525" marR="9525" marT="9525" marB="0" anchor="b">
                    <a:lnL>
                      <a:noFill/>
                    </a:lnL>
                    <a:lnR>
                      <a:noFill/>
                    </a:lnR>
                    <a:lnT>
                      <a:noFill/>
                    </a:lnT>
                    <a:lnB>
                      <a:noFill/>
                    </a:lnB>
                    <a:noFill/>
                  </a:tcPr>
                </a:tc>
                <a:tc>
                  <a:txBody>
                    <a:bodyPr/>
                    <a:lstStyle/>
                    <a:p>
                      <a:pPr algn="ctr" fontAlgn="b"/>
                      <a:r>
                        <a:rPr lang="es-ES" sz="1400" b="0" i="0" u="none" strike="noStrike">
                          <a:solidFill>
                            <a:srgbClr val="000000"/>
                          </a:solidFill>
                          <a:effectLst/>
                          <a:latin typeface="Calibri" panose="020F0502020204030204" pitchFamily="34" charset="0"/>
                        </a:rPr>
                        <a:t>6</a:t>
                      </a:r>
                    </a:p>
                  </a:txBody>
                  <a:tcPr marL="9525" marR="9525" marT="9525" marB="0" anchor="b">
                    <a:lnL>
                      <a:noFill/>
                    </a:lnL>
                    <a:lnR>
                      <a:noFill/>
                    </a:lnR>
                    <a:lnT>
                      <a:noFill/>
                    </a:lnT>
                    <a:lnB>
                      <a:noFill/>
                    </a:lnB>
                    <a:noFill/>
                  </a:tcPr>
                </a:tc>
                <a:tc>
                  <a:txBody>
                    <a:bodyPr/>
                    <a:lstStyle/>
                    <a:p>
                      <a:pPr algn="ctr" fontAlgn="b"/>
                      <a:r>
                        <a:rPr lang="es-ES" sz="1400" b="0" i="0" u="none" strike="noStrike">
                          <a:solidFill>
                            <a:srgbClr val="000000"/>
                          </a:solidFill>
                          <a:effectLst/>
                          <a:latin typeface="Calibri" panose="020F0502020204030204" pitchFamily="34" charset="0"/>
                        </a:rPr>
                        <a:t>55</a:t>
                      </a:r>
                    </a:p>
                  </a:txBody>
                  <a:tcPr marL="9525" marR="9525" marT="9525" marB="0" anchor="b">
                    <a:lnL>
                      <a:noFill/>
                    </a:lnL>
                    <a:lnR>
                      <a:noFill/>
                    </a:lnR>
                    <a:lnT>
                      <a:noFill/>
                    </a:lnT>
                    <a:lnB>
                      <a:noFill/>
                    </a:lnB>
                    <a:noFill/>
                  </a:tcPr>
                </a:tc>
                <a:tc>
                  <a:txBody>
                    <a:bodyPr/>
                    <a:lstStyle/>
                    <a:p>
                      <a:pPr algn="r" fontAlgn="b"/>
                      <a:r>
                        <a:rPr lang="es-ES" sz="1400" b="1" i="0" u="none" strike="noStrike">
                          <a:solidFill>
                            <a:srgbClr val="000000"/>
                          </a:solidFill>
                          <a:effectLst/>
                          <a:latin typeface="Calibri" panose="020F0502020204030204" pitchFamily="34" charset="0"/>
                        </a:rPr>
                        <a:t>330,00</a:t>
                      </a:r>
                    </a:p>
                  </a:txBody>
                  <a:tcPr marL="9525" marR="9525" marT="9525" marB="0" anchor="b">
                    <a:lnL>
                      <a:noFill/>
                    </a:lnL>
                    <a:lnR>
                      <a:noFill/>
                    </a:lnR>
                    <a:lnT>
                      <a:noFill/>
                    </a:lnT>
                    <a:lnB>
                      <a:noFill/>
                    </a:lnB>
                    <a:noFill/>
                  </a:tcPr>
                </a:tc>
                <a:extLst>
                  <a:ext uri="{0D108BD9-81ED-4DB2-BD59-A6C34878D82A}">
                    <a16:rowId xmlns:a16="http://schemas.microsoft.com/office/drawing/2014/main" val="2342498265"/>
                  </a:ext>
                </a:extLst>
              </a:tr>
              <a:tr h="190500">
                <a:tc>
                  <a:txBody>
                    <a:bodyPr/>
                    <a:lstStyle/>
                    <a:p>
                      <a:pPr algn="l" fontAlgn="b"/>
                      <a:r>
                        <a:rPr lang="es-ES" sz="1400" b="1" i="0" u="none" strike="noStrike">
                          <a:solidFill>
                            <a:srgbClr val="000000"/>
                          </a:solidFill>
                          <a:effectLst/>
                          <a:latin typeface="Calibri" panose="020F0502020204030204" pitchFamily="34" charset="0"/>
                        </a:rPr>
                        <a:t>A1+</a:t>
                      </a:r>
                    </a:p>
                  </a:txBody>
                  <a:tcPr marL="9525" marR="9525" marT="9525" marB="0" anchor="b">
                    <a:lnL>
                      <a:noFill/>
                    </a:lnL>
                    <a:lnR>
                      <a:noFill/>
                    </a:lnR>
                    <a:lnT>
                      <a:noFill/>
                    </a:lnT>
                    <a:lnB>
                      <a:noFill/>
                    </a:lnB>
                    <a:noFill/>
                  </a:tcPr>
                </a:tc>
                <a:tc>
                  <a:txBody>
                    <a:bodyPr/>
                    <a:lstStyle/>
                    <a:p>
                      <a:pPr algn="ctr" fontAlgn="b"/>
                      <a:r>
                        <a:rPr lang="es-ES" sz="1400" b="0" i="0" u="none" strike="noStrike">
                          <a:solidFill>
                            <a:srgbClr val="000000"/>
                          </a:solidFill>
                          <a:effectLst/>
                          <a:latin typeface="Calibri" panose="020F0502020204030204" pitchFamily="34" charset="0"/>
                        </a:rPr>
                        <a:t>1</a:t>
                      </a:r>
                    </a:p>
                  </a:txBody>
                  <a:tcPr marL="9525" marR="9525" marT="9525" marB="0" anchor="b">
                    <a:lnL>
                      <a:noFill/>
                    </a:lnL>
                    <a:lnR>
                      <a:noFill/>
                    </a:lnR>
                    <a:lnT>
                      <a:noFill/>
                    </a:lnT>
                    <a:lnB>
                      <a:noFill/>
                    </a:lnB>
                    <a:noFill/>
                  </a:tcPr>
                </a:tc>
                <a:tc>
                  <a:txBody>
                    <a:bodyPr/>
                    <a:lstStyle/>
                    <a:p>
                      <a:pPr algn="ctr" fontAlgn="b"/>
                      <a:r>
                        <a:rPr lang="es-ES" sz="1400" b="0" i="0" u="none" strike="noStrike">
                          <a:solidFill>
                            <a:srgbClr val="000000"/>
                          </a:solidFill>
                          <a:effectLst/>
                          <a:latin typeface="Calibri" panose="020F0502020204030204" pitchFamily="34" charset="0"/>
                        </a:rPr>
                        <a:t>37</a:t>
                      </a:r>
                    </a:p>
                  </a:txBody>
                  <a:tcPr marL="9525" marR="9525" marT="9525" marB="0" anchor="b">
                    <a:lnL>
                      <a:noFill/>
                    </a:lnL>
                    <a:lnR>
                      <a:noFill/>
                    </a:lnR>
                    <a:lnT>
                      <a:noFill/>
                    </a:lnT>
                    <a:lnB>
                      <a:noFill/>
                    </a:lnB>
                    <a:noFill/>
                  </a:tcPr>
                </a:tc>
                <a:tc>
                  <a:txBody>
                    <a:bodyPr/>
                    <a:lstStyle/>
                    <a:p>
                      <a:pPr algn="r" fontAlgn="b"/>
                      <a:r>
                        <a:rPr lang="es-ES" sz="1400" b="1" i="0" u="none" strike="noStrike">
                          <a:solidFill>
                            <a:srgbClr val="000000"/>
                          </a:solidFill>
                          <a:effectLst/>
                          <a:latin typeface="Calibri" panose="020F0502020204030204" pitchFamily="34" charset="0"/>
                        </a:rPr>
                        <a:t>37,00</a:t>
                      </a:r>
                    </a:p>
                  </a:txBody>
                  <a:tcPr marL="9525" marR="9525" marT="9525" marB="0" anchor="b">
                    <a:lnL>
                      <a:noFill/>
                    </a:lnL>
                    <a:lnR>
                      <a:noFill/>
                    </a:lnR>
                    <a:lnT>
                      <a:noFill/>
                    </a:lnT>
                    <a:lnB>
                      <a:noFill/>
                    </a:lnB>
                    <a:noFill/>
                  </a:tcPr>
                </a:tc>
                <a:extLst>
                  <a:ext uri="{0D108BD9-81ED-4DB2-BD59-A6C34878D82A}">
                    <a16:rowId xmlns:a16="http://schemas.microsoft.com/office/drawing/2014/main" val="311428039"/>
                  </a:ext>
                </a:extLst>
              </a:tr>
              <a:tr h="190500">
                <a:tc>
                  <a:txBody>
                    <a:bodyPr/>
                    <a:lstStyle/>
                    <a:p>
                      <a:pPr algn="l" fontAlgn="b"/>
                      <a:r>
                        <a:rPr lang="es-ES" sz="1400" b="1" i="0" u="none" strike="noStrike">
                          <a:solidFill>
                            <a:srgbClr val="000000"/>
                          </a:solidFill>
                          <a:effectLst/>
                          <a:latin typeface="Calibri" panose="020F0502020204030204" pitchFamily="34" charset="0"/>
                        </a:rPr>
                        <a:t>B</a:t>
                      </a:r>
                    </a:p>
                  </a:txBody>
                  <a:tcPr marL="9525" marR="9525" marT="9525" marB="0" anchor="b">
                    <a:lnL>
                      <a:noFill/>
                    </a:lnL>
                    <a:lnR>
                      <a:noFill/>
                    </a:lnR>
                    <a:lnT>
                      <a:noFill/>
                    </a:lnT>
                    <a:lnB>
                      <a:noFill/>
                    </a:lnB>
                    <a:noFill/>
                  </a:tcPr>
                </a:tc>
                <a:tc>
                  <a:txBody>
                    <a:bodyPr/>
                    <a:lstStyle/>
                    <a:p>
                      <a:pPr algn="ctr" fontAlgn="b"/>
                      <a:r>
                        <a:rPr lang="es-ES" sz="1400" b="0" i="0" u="none" strike="noStrike">
                          <a:solidFill>
                            <a:srgbClr val="000000"/>
                          </a:solidFill>
                          <a:effectLst/>
                          <a:latin typeface="Calibri" panose="020F0502020204030204" pitchFamily="34" charset="0"/>
                        </a:rPr>
                        <a:t>23</a:t>
                      </a:r>
                    </a:p>
                  </a:txBody>
                  <a:tcPr marL="9525" marR="9525" marT="9525" marB="0" anchor="b">
                    <a:lnL>
                      <a:noFill/>
                    </a:lnL>
                    <a:lnR>
                      <a:noFill/>
                    </a:lnR>
                    <a:lnT>
                      <a:noFill/>
                    </a:lnT>
                    <a:lnB>
                      <a:noFill/>
                    </a:lnB>
                    <a:noFill/>
                  </a:tcPr>
                </a:tc>
                <a:tc>
                  <a:txBody>
                    <a:bodyPr/>
                    <a:lstStyle/>
                    <a:p>
                      <a:pPr algn="ctr" fontAlgn="b"/>
                      <a:r>
                        <a:rPr lang="es-ES" sz="1400" b="0" i="0" u="none" strike="noStrike">
                          <a:solidFill>
                            <a:srgbClr val="000000"/>
                          </a:solidFill>
                          <a:effectLst/>
                          <a:latin typeface="Calibri" panose="020F0502020204030204" pitchFamily="34" charset="0"/>
                        </a:rPr>
                        <a:t>63</a:t>
                      </a:r>
                    </a:p>
                  </a:txBody>
                  <a:tcPr marL="9525" marR="9525" marT="9525" marB="0" anchor="b">
                    <a:lnL>
                      <a:noFill/>
                    </a:lnL>
                    <a:lnR>
                      <a:noFill/>
                    </a:lnR>
                    <a:lnT>
                      <a:noFill/>
                    </a:lnT>
                    <a:lnB>
                      <a:noFill/>
                    </a:lnB>
                    <a:noFill/>
                  </a:tcPr>
                </a:tc>
                <a:tc>
                  <a:txBody>
                    <a:bodyPr/>
                    <a:lstStyle/>
                    <a:p>
                      <a:pPr algn="r" fontAlgn="b"/>
                      <a:r>
                        <a:rPr lang="es-ES" sz="1400" b="1" i="0" u="none" strike="noStrike">
                          <a:solidFill>
                            <a:srgbClr val="000000"/>
                          </a:solidFill>
                          <a:effectLst/>
                          <a:latin typeface="Calibri" panose="020F0502020204030204" pitchFamily="34" charset="0"/>
                        </a:rPr>
                        <a:t>1.449,00</a:t>
                      </a:r>
                    </a:p>
                  </a:txBody>
                  <a:tcPr marL="9525" marR="9525" marT="9525" marB="0" anchor="b">
                    <a:lnL>
                      <a:noFill/>
                    </a:lnL>
                    <a:lnR>
                      <a:noFill/>
                    </a:lnR>
                    <a:lnT>
                      <a:noFill/>
                    </a:lnT>
                    <a:lnB>
                      <a:noFill/>
                    </a:lnB>
                    <a:noFill/>
                  </a:tcPr>
                </a:tc>
                <a:extLst>
                  <a:ext uri="{0D108BD9-81ED-4DB2-BD59-A6C34878D82A}">
                    <a16:rowId xmlns:a16="http://schemas.microsoft.com/office/drawing/2014/main" val="1516863421"/>
                  </a:ext>
                </a:extLst>
              </a:tr>
              <a:tr h="190500">
                <a:tc>
                  <a:txBody>
                    <a:bodyPr/>
                    <a:lstStyle/>
                    <a:p>
                      <a:pPr algn="l" fontAlgn="b"/>
                      <a:r>
                        <a:rPr lang="es-ES" sz="1400" b="1" i="0" u="none" strike="noStrike">
                          <a:solidFill>
                            <a:srgbClr val="000000"/>
                          </a:solidFill>
                          <a:effectLst/>
                          <a:latin typeface="Calibri" panose="020F0502020204030204" pitchFamily="34" charset="0"/>
                        </a:rPr>
                        <a:t>B</a:t>
                      </a:r>
                    </a:p>
                  </a:txBody>
                  <a:tcPr marL="9525" marR="9525" marT="9525" marB="0" anchor="b">
                    <a:lnL>
                      <a:noFill/>
                    </a:lnL>
                    <a:lnR>
                      <a:noFill/>
                    </a:lnR>
                    <a:lnT>
                      <a:noFill/>
                    </a:lnT>
                    <a:lnB>
                      <a:noFill/>
                    </a:lnB>
                    <a:noFill/>
                  </a:tcPr>
                </a:tc>
                <a:tc>
                  <a:txBody>
                    <a:bodyPr/>
                    <a:lstStyle/>
                    <a:p>
                      <a:pPr algn="ctr" fontAlgn="b"/>
                      <a:r>
                        <a:rPr lang="es-ES" sz="1400" b="0" i="0" u="none" strike="noStrike">
                          <a:solidFill>
                            <a:srgbClr val="000000"/>
                          </a:solidFill>
                          <a:effectLst/>
                          <a:latin typeface="Calibri" panose="020F0502020204030204" pitchFamily="34" charset="0"/>
                        </a:rPr>
                        <a:t>1</a:t>
                      </a:r>
                    </a:p>
                  </a:txBody>
                  <a:tcPr marL="9525" marR="9525" marT="9525" marB="0" anchor="b">
                    <a:lnL>
                      <a:noFill/>
                    </a:lnL>
                    <a:lnR>
                      <a:noFill/>
                    </a:lnR>
                    <a:lnT>
                      <a:noFill/>
                    </a:lnT>
                    <a:lnB>
                      <a:noFill/>
                    </a:lnB>
                    <a:noFill/>
                  </a:tcPr>
                </a:tc>
                <a:tc>
                  <a:txBody>
                    <a:bodyPr/>
                    <a:lstStyle/>
                    <a:p>
                      <a:pPr algn="ctr" fontAlgn="b"/>
                      <a:r>
                        <a:rPr lang="es-ES" sz="1400" b="0" i="0" u="none" strike="noStrike">
                          <a:solidFill>
                            <a:srgbClr val="000000"/>
                          </a:solidFill>
                          <a:effectLst/>
                          <a:latin typeface="Calibri" panose="020F0502020204030204" pitchFamily="34" charset="0"/>
                        </a:rPr>
                        <a:t>26</a:t>
                      </a:r>
                    </a:p>
                  </a:txBody>
                  <a:tcPr marL="9525" marR="9525" marT="9525" marB="0" anchor="b">
                    <a:lnL>
                      <a:noFill/>
                    </a:lnL>
                    <a:lnR>
                      <a:noFill/>
                    </a:lnR>
                    <a:lnT>
                      <a:noFill/>
                    </a:lnT>
                    <a:lnB>
                      <a:noFill/>
                    </a:lnB>
                    <a:noFill/>
                  </a:tcPr>
                </a:tc>
                <a:tc>
                  <a:txBody>
                    <a:bodyPr/>
                    <a:lstStyle/>
                    <a:p>
                      <a:pPr algn="r" fontAlgn="b"/>
                      <a:r>
                        <a:rPr lang="es-ES" sz="1400" b="1" i="0" u="none" strike="noStrike">
                          <a:solidFill>
                            <a:srgbClr val="000000"/>
                          </a:solidFill>
                          <a:effectLst/>
                          <a:latin typeface="Calibri" panose="020F0502020204030204" pitchFamily="34" charset="0"/>
                        </a:rPr>
                        <a:t>26,00</a:t>
                      </a:r>
                    </a:p>
                  </a:txBody>
                  <a:tcPr marL="9525" marR="9525" marT="9525" marB="0" anchor="b">
                    <a:lnL>
                      <a:noFill/>
                    </a:lnL>
                    <a:lnR>
                      <a:noFill/>
                    </a:lnR>
                    <a:lnT>
                      <a:noFill/>
                    </a:lnT>
                    <a:lnB>
                      <a:noFill/>
                    </a:lnB>
                    <a:noFill/>
                  </a:tcPr>
                </a:tc>
                <a:extLst>
                  <a:ext uri="{0D108BD9-81ED-4DB2-BD59-A6C34878D82A}">
                    <a16:rowId xmlns:a16="http://schemas.microsoft.com/office/drawing/2014/main" val="3694597913"/>
                  </a:ext>
                </a:extLst>
              </a:tr>
              <a:tr h="190500">
                <a:tc>
                  <a:txBody>
                    <a:bodyPr/>
                    <a:lstStyle/>
                    <a:p>
                      <a:pPr algn="l" fontAlgn="b"/>
                      <a:r>
                        <a:rPr lang="es-ES" sz="1400" b="1" i="0" u="none" strike="noStrike">
                          <a:solidFill>
                            <a:srgbClr val="000000"/>
                          </a:solidFill>
                          <a:effectLst/>
                          <a:latin typeface="Calibri" panose="020F0502020204030204" pitchFamily="34" charset="0"/>
                        </a:rPr>
                        <a:t>B1</a:t>
                      </a:r>
                    </a:p>
                  </a:txBody>
                  <a:tcPr marL="9525" marR="9525" marT="9525" marB="0" anchor="b">
                    <a:lnL>
                      <a:noFill/>
                    </a:lnL>
                    <a:lnR>
                      <a:noFill/>
                    </a:lnR>
                    <a:lnT>
                      <a:noFill/>
                    </a:lnT>
                    <a:lnB>
                      <a:noFill/>
                    </a:lnB>
                    <a:noFill/>
                  </a:tcPr>
                </a:tc>
                <a:tc>
                  <a:txBody>
                    <a:bodyPr/>
                    <a:lstStyle/>
                    <a:p>
                      <a:pPr algn="ctr" fontAlgn="b"/>
                      <a:r>
                        <a:rPr lang="es-ES" sz="1400" b="0" i="0" u="none" strike="noStrike">
                          <a:solidFill>
                            <a:srgbClr val="000000"/>
                          </a:solidFill>
                          <a:effectLst/>
                          <a:latin typeface="Calibri" panose="020F0502020204030204" pitchFamily="34" charset="0"/>
                        </a:rPr>
                        <a:t>1</a:t>
                      </a:r>
                    </a:p>
                  </a:txBody>
                  <a:tcPr marL="9525" marR="9525" marT="9525" marB="0" anchor="b">
                    <a:lnL>
                      <a:noFill/>
                    </a:lnL>
                    <a:lnR>
                      <a:noFill/>
                    </a:lnR>
                    <a:lnT>
                      <a:noFill/>
                    </a:lnT>
                    <a:lnB>
                      <a:noFill/>
                    </a:lnB>
                    <a:noFill/>
                  </a:tcPr>
                </a:tc>
                <a:tc>
                  <a:txBody>
                    <a:bodyPr/>
                    <a:lstStyle/>
                    <a:p>
                      <a:pPr algn="ctr" fontAlgn="b"/>
                      <a:r>
                        <a:rPr lang="es-ES" sz="1400" b="0" i="0" u="none" strike="noStrike">
                          <a:solidFill>
                            <a:srgbClr val="000000"/>
                          </a:solidFill>
                          <a:effectLst/>
                          <a:latin typeface="Calibri" panose="020F0502020204030204" pitchFamily="34" charset="0"/>
                        </a:rPr>
                        <a:t>45</a:t>
                      </a:r>
                    </a:p>
                  </a:txBody>
                  <a:tcPr marL="9525" marR="9525" marT="9525" marB="0" anchor="b">
                    <a:lnL>
                      <a:noFill/>
                    </a:lnL>
                    <a:lnR>
                      <a:noFill/>
                    </a:lnR>
                    <a:lnT>
                      <a:noFill/>
                    </a:lnT>
                    <a:lnB>
                      <a:noFill/>
                    </a:lnB>
                    <a:noFill/>
                  </a:tcPr>
                </a:tc>
                <a:tc>
                  <a:txBody>
                    <a:bodyPr/>
                    <a:lstStyle/>
                    <a:p>
                      <a:pPr algn="r" fontAlgn="b"/>
                      <a:r>
                        <a:rPr lang="es-ES" sz="1400" b="1" i="0" u="none" strike="noStrike">
                          <a:solidFill>
                            <a:srgbClr val="000000"/>
                          </a:solidFill>
                          <a:effectLst/>
                          <a:latin typeface="Calibri" panose="020F0502020204030204" pitchFamily="34" charset="0"/>
                        </a:rPr>
                        <a:t>45,00</a:t>
                      </a:r>
                    </a:p>
                  </a:txBody>
                  <a:tcPr marL="9525" marR="9525" marT="9525" marB="0" anchor="b">
                    <a:lnL>
                      <a:noFill/>
                    </a:lnL>
                    <a:lnR>
                      <a:noFill/>
                    </a:lnR>
                    <a:lnT>
                      <a:noFill/>
                    </a:lnT>
                    <a:lnB>
                      <a:noFill/>
                    </a:lnB>
                    <a:noFill/>
                  </a:tcPr>
                </a:tc>
                <a:extLst>
                  <a:ext uri="{0D108BD9-81ED-4DB2-BD59-A6C34878D82A}">
                    <a16:rowId xmlns:a16="http://schemas.microsoft.com/office/drawing/2014/main" val="472037225"/>
                  </a:ext>
                </a:extLst>
              </a:tr>
              <a:tr h="190500">
                <a:tc>
                  <a:txBody>
                    <a:bodyPr/>
                    <a:lstStyle/>
                    <a:p>
                      <a:pPr algn="l" fontAlgn="b"/>
                      <a:r>
                        <a:rPr lang="es-ES" sz="1400" b="1" i="0" u="none" strike="noStrike">
                          <a:solidFill>
                            <a:srgbClr val="000000"/>
                          </a:solidFill>
                          <a:effectLst/>
                          <a:latin typeface="Calibri" panose="020F0502020204030204" pitchFamily="34" charset="0"/>
                        </a:rPr>
                        <a:t>A65</a:t>
                      </a:r>
                    </a:p>
                  </a:txBody>
                  <a:tcPr marL="9525" marR="9525" marT="9525" marB="0" anchor="b">
                    <a:lnL>
                      <a:noFill/>
                    </a:lnL>
                    <a:lnR>
                      <a:noFill/>
                    </a:lnR>
                    <a:lnT>
                      <a:noFill/>
                    </a:lnT>
                    <a:lnB>
                      <a:noFill/>
                    </a:lnB>
                    <a:noFill/>
                  </a:tcPr>
                </a:tc>
                <a:tc>
                  <a:txBody>
                    <a:bodyPr/>
                    <a:lstStyle/>
                    <a:p>
                      <a:pPr algn="ctr" fontAlgn="b"/>
                      <a:r>
                        <a:rPr lang="es-ES" sz="1400" b="0" i="0" u="none" strike="noStrike">
                          <a:solidFill>
                            <a:srgbClr val="000000"/>
                          </a:solidFill>
                          <a:effectLst/>
                          <a:latin typeface="Calibri" panose="020F0502020204030204" pitchFamily="34" charset="0"/>
                        </a:rPr>
                        <a:t>21</a:t>
                      </a:r>
                    </a:p>
                  </a:txBody>
                  <a:tcPr marL="9525" marR="9525" marT="9525" marB="0" anchor="b">
                    <a:lnL>
                      <a:noFill/>
                    </a:lnL>
                    <a:lnR>
                      <a:noFill/>
                    </a:lnR>
                    <a:lnT>
                      <a:noFill/>
                    </a:lnT>
                    <a:lnB>
                      <a:noFill/>
                    </a:lnB>
                    <a:noFill/>
                  </a:tcPr>
                </a:tc>
                <a:tc>
                  <a:txBody>
                    <a:bodyPr/>
                    <a:lstStyle/>
                    <a:p>
                      <a:pPr algn="ctr" fontAlgn="b"/>
                      <a:r>
                        <a:rPr lang="es-ES" sz="1400" b="0" i="0" u="none" strike="noStrike">
                          <a:solidFill>
                            <a:srgbClr val="000000"/>
                          </a:solidFill>
                          <a:effectLst/>
                          <a:latin typeface="Calibri" panose="020F0502020204030204" pitchFamily="34" charset="0"/>
                        </a:rPr>
                        <a:t>31</a:t>
                      </a:r>
                    </a:p>
                  </a:txBody>
                  <a:tcPr marL="9525" marR="9525" marT="9525" marB="0" anchor="b">
                    <a:lnL>
                      <a:noFill/>
                    </a:lnL>
                    <a:lnR>
                      <a:noFill/>
                    </a:lnR>
                    <a:lnT>
                      <a:noFill/>
                    </a:lnT>
                    <a:lnB>
                      <a:noFill/>
                    </a:lnB>
                    <a:noFill/>
                  </a:tcPr>
                </a:tc>
                <a:tc>
                  <a:txBody>
                    <a:bodyPr/>
                    <a:lstStyle/>
                    <a:p>
                      <a:pPr algn="r" fontAlgn="b"/>
                      <a:r>
                        <a:rPr lang="es-ES" sz="1400" b="1" i="0" u="none" strike="noStrike">
                          <a:solidFill>
                            <a:srgbClr val="000000"/>
                          </a:solidFill>
                          <a:effectLst/>
                          <a:latin typeface="Calibri" panose="020F0502020204030204" pitchFamily="34" charset="0"/>
                        </a:rPr>
                        <a:t>651,00</a:t>
                      </a:r>
                    </a:p>
                  </a:txBody>
                  <a:tcPr marL="9525" marR="9525" marT="9525" marB="0" anchor="b">
                    <a:lnL>
                      <a:noFill/>
                    </a:lnL>
                    <a:lnR>
                      <a:noFill/>
                    </a:lnR>
                    <a:lnT>
                      <a:noFill/>
                    </a:lnT>
                    <a:lnB>
                      <a:noFill/>
                    </a:lnB>
                    <a:noFill/>
                  </a:tcPr>
                </a:tc>
                <a:extLst>
                  <a:ext uri="{0D108BD9-81ED-4DB2-BD59-A6C34878D82A}">
                    <a16:rowId xmlns:a16="http://schemas.microsoft.com/office/drawing/2014/main" val="3094062275"/>
                  </a:ext>
                </a:extLst>
              </a:tr>
              <a:tr h="190500">
                <a:tc>
                  <a:txBody>
                    <a:bodyPr/>
                    <a:lstStyle/>
                    <a:p>
                      <a:pPr algn="l" fontAlgn="b"/>
                      <a:r>
                        <a:rPr lang="es-ES" sz="1400" b="1" i="0" u="none" strike="noStrike">
                          <a:solidFill>
                            <a:srgbClr val="000000"/>
                          </a:solidFill>
                          <a:effectLst/>
                          <a:latin typeface="Calibri" panose="020F0502020204030204" pitchFamily="34" charset="0"/>
                        </a:rPr>
                        <a:t>B+</a:t>
                      </a:r>
                    </a:p>
                  </a:txBody>
                  <a:tcPr marL="9525" marR="9525" marT="9525" marB="0" anchor="b">
                    <a:lnL>
                      <a:noFill/>
                    </a:lnL>
                    <a:lnR>
                      <a:noFill/>
                    </a:lnR>
                    <a:lnT>
                      <a:noFill/>
                    </a:lnT>
                    <a:lnB>
                      <a:noFill/>
                    </a:lnB>
                    <a:noFill/>
                  </a:tcPr>
                </a:tc>
                <a:tc>
                  <a:txBody>
                    <a:bodyPr/>
                    <a:lstStyle/>
                    <a:p>
                      <a:pPr algn="ctr" fontAlgn="b"/>
                      <a:r>
                        <a:rPr lang="es-ES" sz="1400" b="0" i="0" u="none" strike="noStrike">
                          <a:solidFill>
                            <a:srgbClr val="000000"/>
                          </a:solidFill>
                          <a:effectLst/>
                          <a:latin typeface="Calibri" panose="020F0502020204030204" pitchFamily="34" charset="0"/>
                        </a:rPr>
                        <a:t>4</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b"/>
                      <a:r>
                        <a:rPr lang="es-ES" sz="1400" b="0" i="0" u="none" strike="noStrike">
                          <a:solidFill>
                            <a:srgbClr val="000000"/>
                          </a:solidFill>
                          <a:effectLst/>
                          <a:latin typeface="Calibri" panose="020F0502020204030204" pitchFamily="34" charset="0"/>
                        </a:rPr>
                        <a:t>79</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b"/>
                      <a:r>
                        <a:rPr lang="es-ES" sz="1400" b="1" i="0" u="none" strike="noStrike">
                          <a:solidFill>
                            <a:srgbClr val="000000"/>
                          </a:solidFill>
                          <a:effectLst/>
                          <a:latin typeface="Calibri" panose="020F0502020204030204" pitchFamily="34" charset="0"/>
                        </a:rPr>
                        <a:t>316,00</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04838101"/>
                  </a:ext>
                </a:extLst>
              </a:tr>
              <a:tr h="190500">
                <a:tc>
                  <a:txBody>
                    <a:bodyPr/>
                    <a:lstStyle/>
                    <a:p>
                      <a:pPr algn="l" fontAlgn="b"/>
                      <a:endParaRPr lang="es-ES" sz="1400" b="1"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noFill/>
                  </a:tcPr>
                </a:tc>
                <a:tc>
                  <a:txBody>
                    <a:bodyPr/>
                    <a:lstStyle/>
                    <a:p>
                      <a:pPr algn="ctr" fontAlgn="b"/>
                      <a:r>
                        <a:rPr lang="es-ES" sz="1400" b="1" i="0" u="none" strike="noStrike">
                          <a:solidFill>
                            <a:srgbClr val="000000"/>
                          </a:solidFill>
                          <a:effectLst/>
                          <a:latin typeface="Calibri" panose="020F0502020204030204" pitchFamily="34" charset="0"/>
                        </a:rPr>
                        <a:t>139</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fontAlgn="b"/>
                      <a:endParaRPr lang="es-ES" sz="1400" b="0" i="0" u="none" strike="noStrike">
                        <a:solidFill>
                          <a:srgbClr val="000000"/>
                        </a:solidFill>
                        <a:effectLst/>
                        <a:latin typeface="Calibri" panose="020F050202020403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r" fontAlgn="b"/>
                      <a:r>
                        <a:rPr lang="es-ES" sz="1400" b="1" i="0" u="none" strike="noStrike" dirty="0">
                          <a:solidFill>
                            <a:srgbClr val="000000"/>
                          </a:solidFill>
                          <a:effectLst/>
                          <a:latin typeface="Calibri" panose="020F0502020204030204" pitchFamily="34" charset="0"/>
                        </a:rPr>
                        <a:t>6.025,00</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560043805"/>
                  </a:ext>
                </a:extLst>
              </a:tr>
            </a:tbl>
          </a:graphicData>
        </a:graphic>
      </p:graphicFrame>
    </p:spTree>
    <p:extLst>
      <p:ext uri="{BB962C8B-B14F-4D97-AF65-F5344CB8AC3E}">
        <p14:creationId xmlns:p14="http://schemas.microsoft.com/office/powerpoint/2010/main" val="5913197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7C7433E-B0F9-4030-B569-CA7643BA883D}"/>
              </a:ext>
            </a:extLst>
          </p:cNvPr>
          <p:cNvSpPr>
            <a:spLocks noGrp="1"/>
          </p:cNvSpPr>
          <p:nvPr>
            <p:ph type="ctrTitle"/>
          </p:nvPr>
        </p:nvSpPr>
        <p:spPr>
          <a:xfrm>
            <a:off x="561975" y="1649901"/>
            <a:ext cx="10287000" cy="2874473"/>
          </a:xfrm>
        </p:spPr>
        <p:txBody>
          <a:bodyPr anchor="t" anchorCtr="0">
            <a:normAutofit/>
          </a:bodyPr>
          <a:lstStyle/>
          <a:p>
            <a:pPr algn="l">
              <a:lnSpc>
                <a:spcPct val="150000"/>
              </a:lnSpc>
            </a:pPr>
            <a:r>
              <a:rPr lang="es-ES" sz="1800" b="1" dirty="0">
                <a:solidFill>
                  <a:srgbClr val="002060"/>
                </a:solidFill>
              </a:rPr>
              <a:t>1. LICENCIAS FEDERATIVAS</a:t>
            </a:r>
            <a:br>
              <a:rPr lang="es-ES" sz="1800" b="1" dirty="0">
                <a:solidFill>
                  <a:srgbClr val="002060"/>
                </a:solidFill>
              </a:rPr>
            </a:br>
            <a:r>
              <a:rPr lang="es-ES" sz="2400" b="1" dirty="0">
                <a:solidFill>
                  <a:srgbClr val="002060"/>
                </a:solidFill>
              </a:rPr>
              <a:t>2. CUOTAS SOCIOS</a:t>
            </a:r>
            <a:br>
              <a:rPr lang="es-ES" sz="1800" b="1" dirty="0">
                <a:solidFill>
                  <a:srgbClr val="002060"/>
                </a:solidFill>
              </a:rPr>
            </a:br>
            <a:r>
              <a:rPr lang="es-ES" sz="1800" b="1" dirty="0">
                <a:solidFill>
                  <a:srgbClr val="002060"/>
                </a:solidFill>
              </a:rPr>
              <a:t>3. VENTA DE EQUIPACIONES Y COMPLEMENTOS DEL CLUB</a:t>
            </a:r>
            <a:br>
              <a:rPr lang="es-ES" sz="1800" b="1" dirty="0">
                <a:solidFill>
                  <a:srgbClr val="002060"/>
                </a:solidFill>
              </a:rPr>
            </a:br>
            <a:r>
              <a:rPr lang="es-ES" sz="1800" b="1" dirty="0">
                <a:solidFill>
                  <a:srgbClr val="002060"/>
                </a:solidFill>
              </a:rPr>
              <a:t>4. INSCRIPCIÓN DE RUTAS</a:t>
            </a:r>
            <a:br>
              <a:rPr lang="es-ES" sz="1800" b="1" dirty="0">
                <a:solidFill>
                  <a:srgbClr val="002060"/>
                </a:solidFill>
              </a:rPr>
            </a:br>
            <a:r>
              <a:rPr lang="es-ES" sz="1800" b="1" dirty="0">
                <a:solidFill>
                  <a:srgbClr val="002060"/>
                </a:solidFill>
              </a:rPr>
              <a:t>5. SUBVENCIONES</a:t>
            </a:r>
          </a:p>
        </p:txBody>
      </p:sp>
      <p:pic>
        <p:nvPicPr>
          <p:cNvPr id="6" name="Imagen 5">
            <a:extLst>
              <a:ext uri="{FF2B5EF4-FFF2-40B4-BE49-F238E27FC236}">
                <a16:creationId xmlns:a16="http://schemas.microsoft.com/office/drawing/2014/main" id="{E3E2898F-6842-3163-0097-1BB9C0607895}"/>
              </a:ext>
            </a:extLst>
          </p:cNvPr>
          <p:cNvPicPr>
            <a:picLocks noChangeAspect="1"/>
          </p:cNvPicPr>
          <p:nvPr/>
        </p:nvPicPr>
        <p:blipFill>
          <a:blip r:embed="rId2"/>
          <a:stretch>
            <a:fillRect/>
          </a:stretch>
        </p:blipFill>
        <p:spPr>
          <a:xfrm>
            <a:off x="10450569" y="247664"/>
            <a:ext cx="1552200" cy="1307759"/>
          </a:xfrm>
          <a:prstGeom prst="rect">
            <a:avLst/>
          </a:prstGeom>
        </p:spPr>
      </p:pic>
      <p:sp>
        <p:nvSpPr>
          <p:cNvPr id="7" name="CuadroTexto 6">
            <a:extLst>
              <a:ext uri="{FF2B5EF4-FFF2-40B4-BE49-F238E27FC236}">
                <a16:creationId xmlns:a16="http://schemas.microsoft.com/office/drawing/2014/main" id="{029DE675-FB12-5550-B568-CB89CAAB5FEC}"/>
              </a:ext>
            </a:extLst>
          </p:cNvPr>
          <p:cNvSpPr txBox="1"/>
          <p:nvPr/>
        </p:nvSpPr>
        <p:spPr>
          <a:xfrm>
            <a:off x="952500" y="901543"/>
            <a:ext cx="4897315" cy="523220"/>
          </a:xfrm>
          <a:prstGeom prst="rect">
            <a:avLst/>
          </a:prstGeom>
          <a:noFill/>
        </p:spPr>
        <p:txBody>
          <a:bodyPr wrap="square" rtlCol="0">
            <a:spAutoFit/>
          </a:bodyPr>
          <a:lstStyle/>
          <a:p>
            <a:r>
              <a:rPr lang="es-ES" sz="2800" b="1" dirty="0">
                <a:solidFill>
                  <a:srgbClr val="002060"/>
                </a:solidFill>
              </a:rPr>
              <a:t>Club Montañero Carbonero</a:t>
            </a:r>
          </a:p>
        </p:txBody>
      </p:sp>
    </p:spTree>
    <p:extLst>
      <p:ext uri="{BB962C8B-B14F-4D97-AF65-F5344CB8AC3E}">
        <p14:creationId xmlns:p14="http://schemas.microsoft.com/office/powerpoint/2010/main" val="7770542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6CEEA292-8368-6B7D-C581-7CE2702AD1E7}"/>
              </a:ext>
            </a:extLst>
          </p:cNvPr>
          <p:cNvPicPr>
            <a:picLocks noChangeAspect="1"/>
          </p:cNvPicPr>
          <p:nvPr/>
        </p:nvPicPr>
        <p:blipFill>
          <a:blip r:embed="rId2"/>
          <a:stretch>
            <a:fillRect/>
          </a:stretch>
        </p:blipFill>
        <p:spPr>
          <a:xfrm>
            <a:off x="10559775" y="422275"/>
            <a:ext cx="1126218" cy="606425"/>
          </a:xfrm>
          <a:prstGeom prst="rect">
            <a:avLst/>
          </a:prstGeom>
        </p:spPr>
      </p:pic>
      <p:sp>
        <p:nvSpPr>
          <p:cNvPr id="5" name="CuadroTexto 4">
            <a:extLst>
              <a:ext uri="{FF2B5EF4-FFF2-40B4-BE49-F238E27FC236}">
                <a16:creationId xmlns:a16="http://schemas.microsoft.com/office/drawing/2014/main" id="{522D0A0B-8AF2-E577-18F3-75FD6E8C2779}"/>
              </a:ext>
            </a:extLst>
          </p:cNvPr>
          <p:cNvSpPr txBox="1"/>
          <p:nvPr/>
        </p:nvSpPr>
        <p:spPr>
          <a:xfrm>
            <a:off x="406378" y="356155"/>
            <a:ext cx="6550269" cy="369332"/>
          </a:xfrm>
          <a:prstGeom prst="rect">
            <a:avLst/>
          </a:prstGeom>
          <a:noFill/>
        </p:spPr>
        <p:txBody>
          <a:bodyPr wrap="square" rtlCol="0">
            <a:spAutoFit/>
          </a:bodyPr>
          <a:lstStyle/>
          <a:p>
            <a:r>
              <a:rPr lang="es-ES" b="1" dirty="0">
                <a:solidFill>
                  <a:srgbClr val="002060"/>
                </a:solidFill>
              </a:rPr>
              <a:t>CUOTAS SOCIOS CLUB</a:t>
            </a:r>
          </a:p>
        </p:txBody>
      </p:sp>
      <p:pic>
        <p:nvPicPr>
          <p:cNvPr id="7" name="Imagen 6">
            <a:extLst>
              <a:ext uri="{FF2B5EF4-FFF2-40B4-BE49-F238E27FC236}">
                <a16:creationId xmlns:a16="http://schemas.microsoft.com/office/drawing/2014/main" id="{0D9196D0-7804-55F5-5577-726BB6FE444C}"/>
              </a:ext>
            </a:extLst>
          </p:cNvPr>
          <p:cNvPicPr>
            <a:picLocks noChangeAspect="1"/>
          </p:cNvPicPr>
          <p:nvPr/>
        </p:nvPicPr>
        <p:blipFill>
          <a:blip r:embed="rId3"/>
          <a:stretch>
            <a:fillRect/>
          </a:stretch>
        </p:blipFill>
        <p:spPr>
          <a:xfrm>
            <a:off x="10120631" y="483334"/>
            <a:ext cx="1552200" cy="1307759"/>
          </a:xfrm>
          <a:prstGeom prst="rect">
            <a:avLst/>
          </a:prstGeom>
        </p:spPr>
      </p:pic>
      <p:sp>
        <p:nvSpPr>
          <p:cNvPr id="8" name="CuadroTexto 7">
            <a:extLst>
              <a:ext uri="{FF2B5EF4-FFF2-40B4-BE49-F238E27FC236}">
                <a16:creationId xmlns:a16="http://schemas.microsoft.com/office/drawing/2014/main" id="{F43F8420-823A-8717-DDDE-29951D7DE2AE}"/>
              </a:ext>
            </a:extLst>
          </p:cNvPr>
          <p:cNvSpPr txBox="1"/>
          <p:nvPr/>
        </p:nvSpPr>
        <p:spPr>
          <a:xfrm>
            <a:off x="406378" y="1097769"/>
            <a:ext cx="9258300" cy="2308324"/>
          </a:xfrm>
          <a:prstGeom prst="rect">
            <a:avLst/>
          </a:prstGeom>
          <a:noFill/>
        </p:spPr>
        <p:txBody>
          <a:bodyPr wrap="square" rtlCol="0">
            <a:spAutoFit/>
          </a:bodyPr>
          <a:lstStyle/>
          <a:p>
            <a:pPr algn="just"/>
            <a:r>
              <a:rPr lang="es-ES" sz="1600" dirty="0">
                <a:solidFill>
                  <a:srgbClr val="002060"/>
                </a:solidFill>
              </a:rPr>
              <a:t>Además de las licencias federativas, los socios pagan una cuota anual para el sostenimiento del Club. La cuota permite atender algunas del Club como son:</a:t>
            </a:r>
          </a:p>
          <a:p>
            <a:endParaRPr lang="es-ES" sz="1600" dirty="0">
              <a:solidFill>
                <a:srgbClr val="002060"/>
              </a:solidFill>
            </a:endParaRPr>
          </a:p>
          <a:p>
            <a:r>
              <a:rPr lang="es-ES" sz="1600" dirty="0">
                <a:solidFill>
                  <a:srgbClr val="002060"/>
                </a:solidFill>
              </a:rPr>
              <a:t> -Seguro de Responsabilidad Civil</a:t>
            </a:r>
          </a:p>
          <a:p>
            <a:r>
              <a:rPr lang="es-ES" sz="1600" dirty="0">
                <a:solidFill>
                  <a:srgbClr val="002060"/>
                </a:solidFill>
              </a:rPr>
              <a:t> -Seguro de Accidentes</a:t>
            </a:r>
          </a:p>
          <a:p>
            <a:r>
              <a:rPr lang="es-ES" sz="1600" dirty="0">
                <a:solidFill>
                  <a:srgbClr val="002060"/>
                </a:solidFill>
              </a:rPr>
              <a:t> -Posicionamiento el RRSS</a:t>
            </a:r>
          </a:p>
          <a:p>
            <a:r>
              <a:rPr lang="es-ES" sz="1600" dirty="0">
                <a:solidFill>
                  <a:srgbClr val="002060"/>
                </a:solidFill>
              </a:rPr>
              <a:t> -Adquisición de material de primeros auxilios</a:t>
            </a:r>
          </a:p>
          <a:p>
            <a:r>
              <a:rPr lang="es-ES" sz="1600" dirty="0">
                <a:solidFill>
                  <a:srgbClr val="002060"/>
                </a:solidFill>
              </a:rPr>
              <a:t> -Adquisición de recursos técnicos de comunicación y ubicación</a:t>
            </a:r>
          </a:p>
          <a:p>
            <a:r>
              <a:rPr lang="es-ES" sz="1600" dirty="0">
                <a:solidFill>
                  <a:srgbClr val="002060"/>
                </a:solidFill>
              </a:rPr>
              <a:t> -</a:t>
            </a:r>
            <a:r>
              <a:rPr lang="es-ES" sz="1600" dirty="0" err="1">
                <a:solidFill>
                  <a:srgbClr val="002060"/>
                </a:solidFill>
              </a:rPr>
              <a:t>Merchandising</a:t>
            </a:r>
            <a:r>
              <a:rPr lang="es-ES" sz="1600" dirty="0">
                <a:solidFill>
                  <a:srgbClr val="002060"/>
                </a:solidFill>
              </a:rPr>
              <a:t> del Club (bandera, banderines, vestuario con la imagen corporativa…)</a:t>
            </a:r>
          </a:p>
        </p:txBody>
      </p:sp>
      <p:sp>
        <p:nvSpPr>
          <p:cNvPr id="10" name="CuadroTexto 9">
            <a:extLst>
              <a:ext uri="{FF2B5EF4-FFF2-40B4-BE49-F238E27FC236}">
                <a16:creationId xmlns:a16="http://schemas.microsoft.com/office/drawing/2014/main" id="{BFD9E8AB-6B11-71AB-CE95-D0C06E4448B3}"/>
              </a:ext>
            </a:extLst>
          </p:cNvPr>
          <p:cNvSpPr txBox="1"/>
          <p:nvPr/>
        </p:nvSpPr>
        <p:spPr>
          <a:xfrm>
            <a:off x="406377" y="3650718"/>
            <a:ext cx="10899797" cy="584775"/>
          </a:xfrm>
          <a:prstGeom prst="rect">
            <a:avLst/>
          </a:prstGeom>
          <a:noFill/>
        </p:spPr>
        <p:txBody>
          <a:bodyPr wrap="square" rtlCol="0">
            <a:spAutoFit/>
          </a:bodyPr>
          <a:lstStyle/>
          <a:p>
            <a:pPr algn="just"/>
            <a:r>
              <a:rPr lang="es-ES" sz="1600" dirty="0">
                <a:solidFill>
                  <a:srgbClr val="002060"/>
                </a:solidFill>
              </a:rPr>
              <a:t>Para el resultado relativo a las cuotas de socio, se aplican dos tipos de cuota: 24 € para mayores de edad, 12 € para juveniles y 0 € para infantiles. Existen también bonificaciones del 50% en algunos supuestos.</a:t>
            </a:r>
          </a:p>
        </p:txBody>
      </p:sp>
      <p:sp>
        <p:nvSpPr>
          <p:cNvPr id="14" name="CuadroTexto 13">
            <a:extLst>
              <a:ext uri="{FF2B5EF4-FFF2-40B4-BE49-F238E27FC236}">
                <a16:creationId xmlns:a16="http://schemas.microsoft.com/office/drawing/2014/main" id="{DB7F9BEC-7A2A-9D17-F1F7-CFE8F584DCA1}"/>
              </a:ext>
            </a:extLst>
          </p:cNvPr>
          <p:cNvSpPr txBox="1"/>
          <p:nvPr/>
        </p:nvSpPr>
        <p:spPr>
          <a:xfrm>
            <a:off x="406377" y="5175456"/>
            <a:ext cx="10899797" cy="584775"/>
          </a:xfrm>
          <a:prstGeom prst="rect">
            <a:avLst/>
          </a:prstGeom>
          <a:noFill/>
        </p:spPr>
        <p:txBody>
          <a:bodyPr wrap="square" rtlCol="0">
            <a:spAutoFit/>
          </a:bodyPr>
          <a:lstStyle/>
          <a:p>
            <a:pPr algn="just"/>
            <a:r>
              <a:rPr lang="es-ES" sz="1600" dirty="0">
                <a:solidFill>
                  <a:srgbClr val="002060"/>
                </a:solidFill>
              </a:rPr>
              <a:t>Como el cálculo del presupuesto de cuotas puede ser complejo por la variedad de importes y bonificaciones, el importe en términos absolutos respecto a las cuotas de socios, supone un incremento cercano al 75% respecto al ejercicio anterior,</a:t>
            </a:r>
          </a:p>
        </p:txBody>
      </p:sp>
      <p:graphicFrame>
        <p:nvGraphicFramePr>
          <p:cNvPr id="3" name="Tabla 2">
            <a:extLst>
              <a:ext uri="{FF2B5EF4-FFF2-40B4-BE49-F238E27FC236}">
                <a16:creationId xmlns:a16="http://schemas.microsoft.com/office/drawing/2014/main" id="{A1541C97-13D1-7E94-2C3E-6E9F54989959}"/>
              </a:ext>
            </a:extLst>
          </p:cNvPr>
          <p:cNvGraphicFramePr>
            <a:graphicFrameLocks noGrp="1"/>
          </p:cNvGraphicFramePr>
          <p:nvPr>
            <p:extLst>
              <p:ext uri="{D42A27DB-BD31-4B8C-83A1-F6EECF244321}">
                <p14:modId xmlns:p14="http://schemas.microsoft.com/office/powerpoint/2010/main" val="382773729"/>
              </p:ext>
            </p:extLst>
          </p:nvPr>
        </p:nvGraphicFramePr>
        <p:xfrm>
          <a:off x="509586" y="4480118"/>
          <a:ext cx="4648201" cy="384810"/>
        </p:xfrm>
        <a:graphic>
          <a:graphicData uri="http://schemas.openxmlformats.org/drawingml/2006/table">
            <a:tbl>
              <a:tblPr/>
              <a:tblGrid>
                <a:gridCol w="3172953">
                  <a:extLst>
                    <a:ext uri="{9D8B030D-6E8A-4147-A177-3AD203B41FA5}">
                      <a16:colId xmlns:a16="http://schemas.microsoft.com/office/drawing/2014/main" val="2498840455"/>
                    </a:ext>
                  </a:extLst>
                </a:gridCol>
                <a:gridCol w="690790">
                  <a:extLst>
                    <a:ext uri="{9D8B030D-6E8A-4147-A177-3AD203B41FA5}">
                      <a16:colId xmlns:a16="http://schemas.microsoft.com/office/drawing/2014/main" val="63528124"/>
                    </a:ext>
                  </a:extLst>
                </a:gridCol>
                <a:gridCol w="784458">
                  <a:extLst>
                    <a:ext uri="{9D8B030D-6E8A-4147-A177-3AD203B41FA5}">
                      <a16:colId xmlns:a16="http://schemas.microsoft.com/office/drawing/2014/main" val="3665622490"/>
                    </a:ext>
                  </a:extLst>
                </a:gridCol>
              </a:tblGrid>
              <a:tr h="190500">
                <a:tc>
                  <a:txBody>
                    <a:bodyPr/>
                    <a:lstStyle/>
                    <a:p>
                      <a:pPr algn="l" fontAlgn="b"/>
                      <a:r>
                        <a:rPr lang="es-ES" sz="12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b"/>
                      <a:r>
                        <a:rPr lang="es-ES" sz="1200" b="1" i="0" u="none" strike="noStrike">
                          <a:solidFill>
                            <a:srgbClr val="000000"/>
                          </a:solidFill>
                          <a:effectLst/>
                          <a:latin typeface="Calibri" panose="020F0502020204030204" pitchFamily="34" charset="0"/>
                        </a:rPr>
                        <a:t>2023</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b"/>
                      <a:r>
                        <a:rPr lang="es-ES" sz="1200" b="1" i="0" u="none" strike="noStrike">
                          <a:solidFill>
                            <a:srgbClr val="000000"/>
                          </a:solidFill>
                          <a:effectLst/>
                          <a:latin typeface="Calibri" panose="020F0502020204030204" pitchFamily="34" charset="0"/>
                        </a:rPr>
                        <a:t>2024</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97067687"/>
                  </a:ext>
                </a:extLst>
              </a:tr>
              <a:tr h="190500">
                <a:tc>
                  <a:txBody>
                    <a:bodyPr/>
                    <a:lstStyle/>
                    <a:p>
                      <a:pPr algn="l" fontAlgn="b"/>
                      <a:r>
                        <a:rPr lang="es-ES" sz="1200" b="0" i="0" u="none" strike="noStrike">
                          <a:solidFill>
                            <a:srgbClr val="000000"/>
                          </a:solidFill>
                          <a:effectLst/>
                          <a:latin typeface="Calibri" panose="020F0502020204030204" pitchFamily="34" charset="0"/>
                        </a:rPr>
                        <a:t>Cuotas socios</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r" fontAlgn="b"/>
                      <a:r>
                        <a:rPr lang="es-ES" sz="1200" b="0" i="0" u="none" strike="noStrike">
                          <a:solidFill>
                            <a:srgbClr val="000000"/>
                          </a:solidFill>
                          <a:effectLst/>
                          <a:latin typeface="Calibri" panose="020F0502020204030204" pitchFamily="34" charset="0"/>
                        </a:rPr>
                        <a:t>1.674,00</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r" fontAlgn="b"/>
                      <a:r>
                        <a:rPr lang="es-ES" sz="1200" b="0" i="0" u="none" strike="noStrike" dirty="0">
                          <a:solidFill>
                            <a:srgbClr val="000000"/>
                          </a:solidFill>
                          <a:effectLst/>
                          <a:latin typeface="Calibri" panose="020F0502020204030204" pitchFamily="34" charset="0"/>
                        </a:rPr>
                        <a:t>2.928,70</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3321185426"/>
                  </a:ext>
                </a:extLst>
              </a:tr>
            </a:tbl>
          </a:graphicData>
        </a:graphic>
      </p:graphicFrame>
    </p:spTree>
    <p:extLst>
      <p:ext uri="{BB962C8B-B14F-4D97-AF65-F5344CB8AC3E}">
        <p14:creationId xmlns:p14="http://schemas.microsoft.com/office/powerpoint/2010/main" val="3997408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7C7433E-B0F9-4030-B569-CA7643BA883D}"/>
              </a:ext>
            </a:extLst>
          </p:cNvPr>
          <p:cNvSpPr>
            <a:spLocks noGrp="1"/>
          </p:cNvSpPr>
          <p:nvPr>
            <p:ph type="ctrTitle"/>
          </p:nvPr>
        </p:nvSpPr>
        <p:spPr>
          <a:xfrm>
            <a:off x="561975" y="1649901"/>
            <a:ext cx="10287000" cy="2874473"/>
          </a:xfrm>
        </p:spPr>
        <p:txBody>
          <a:bodyPr anchor="t" anchorCtr="0">
            <a:normAutofit/>
          </a:bodyPr>
          <a:lstStyle/>
          <a:p>
            <a:pPr algn="l">
              <a:lnSpc>
                <a:spcPct val="150000"/>
              </a:lnSpc>
            </a:pPr>
            <a:r>
              <a:rPr lang="es-ES" sz="1800" b="1" dirty="0">
                <a:solidFill>
                  <a:srgbClr val="002060"/>
                </a:solidFill>
              </a:rPr>
              <a:t>1. LICENCIAS FEDERATIVAS</a:t>
            </a:r>
            <a:br>
              <a:rPr lang="es-ES" sz="1800" b="1" dirty="0">
                <a:solidFill>
                  <a:srgbClr val="002060"/>
                </a:solidFill>
              </a:rPr>
            </a:br>
            <a:r>
              <a:rPr lang="es-ES" sz="1800" b="1" dirty="0">
                <a:solidFill>
                  <a:srgbClr val="002060"/>
                </a:solidFill>
              </a:rPr>
              <a:t>2. CUOTAS SOCIOS</a:t>
            </a:r>
            <a:br>
              <a:rPr lang="es-ES" sz="1800" b="1" dirty="0">
                <a:solidFill>
                  <a:srgbClr val="002060"/>
                </a:solidFill>
              </a:rPr>
            </a:br>
            <a:r>
              <a:rPr lang="es-ES" sz="2400" b="1" dirty="0">
                <a:solidFill>
                  <a:srgbClr val="002060"/>
                </a:solidFill>
              </a:rPr>
              <a:t>3. VENTA DE EQUIPACIONES Y COMPLEMENTOS DEL CLUB</a:t>
            </a:r>
            <a:br>
              <a:rPr lang="es-ES" sz="1800" b="1" dirty="0">
                <a:solidFill>
                  <a:srgbClr val="002060"/>
                </a:solidFill>
              </a:rPr>
            </a:br>
            <a:r>
              <a:rPr lang="es-ES" sz="1800" b="1" dirty="0">
                <a:solidFill>
                  <a:srgbClr val="002060"/>
                </a:solidFill>
              </a:rPr>
              <a:t>4. INSCRIPCIÓN DE RUTAS</a:t>
            </a:r>
            <a:br>
              <a:rPr lang="es-ES" sz="1800" b="1" dirty="0">
                <a:solidFill>
                  <a:srgbClr val="002060"/>
                </a:solidFill>
              </a:rPr>
            </a:br>
            <a:r>
              <a:rPr lang="es-ES" sz="1800" b="1" dirty="0">
                <a:solidFill>
                  <a:srgbClr val="002060"/>
                </a:solidFill>
              </a:rPr>
              <a:t>5. SUBVENCIONES</a:t>
            </a:r>
          </a:p>
        </p:txBody>
      </p:sp>
      <p:pic>
        <p:nvPicPr>
          <p:cNvPr id="6" name="Imagen 5">
            <a:extLst>
              <a:ext uri="{FF2B5EF4-FFF2-40B4-BE49-F238E27FC236}">
                <a16:creationId xmlns:a16="http://schemas.microsoft.com/office/drawing/2014/main" id="{E3E2898F-6842-3163-0097-1BB9C0607895}"/>
              </a:ext>
            </a:extLst>
          </p:cNvPr>
          <p:cNvPicPr>
            <a:picLocks noChangeAspect="1"/>
          </p:cNvPicPr>
          <p:nvPr/>
        </p:nvPicPr>
        <p:blipFill>
          <a:blip r:embed="rId2"/>
          <a:stretch>
            <a:fillRect/>
          </a:stretch>
        </p:blipFill>
        <p:spPr>
          <a:xfrm>
            <a:off x="10450569" y="247664"/>
            <a:ext cx="1552200" cy="1307759"/>
          </a:xfrm>
          <a:prstGeom prst="rect">
            <a:avLst/>
          </a:prstGeom>
        </p:spPr>
      </p:pic>
      <p:sp>
        <p:nvSpPr>
          <p:cNvPr id="7" name="CuadroTexto 6">
            <a:extLst>
              <a:ext uri="{FF2B5EF4-FFF2-40B4-BE49-F238E27FC236}">
                <a16:creationId xmlns:a16="http://schemas.microsoft.com/office/drawing/2014/main" id="{029DE675-FB12-5550-B568-CB89CAAB5FEC}"/>
              </a:ext>
            </a:extLst>
          </p:cNvPr>
          <p:cNvSpPr txBox="1"/>
          <p:nvPr/>
        </p:nvSpPr>
        <p:spPr>
          <a:xfrm>
            <a:off x="952500" y="901543"/>
            <a:ext cx="4897315" cy="523220"/>
          </a:xfrm>
          <a:prstGeom prst="rect">
            <a:avLst/>
          </a:prstGeom>
          <a:noFill/>
        </p:spPr>
        <p:txBody>
          <a:bodyPr wrap="square" rtlCol="0">
            <a:spAutoFit/>
          </a:bodyPr>
          <a:lstStyle/>
          <a:p>
            <a:r>
              <a:rPr lang="es-ES" sz="2800" b="1" dirty="0">
                <a:solidFill>
                  <a:srgbClr val="002060"/>
                </a:solidFill>
              </a:rPr>
              <a:t>Club Montañero Carbonero</a:t>
            </a:r>
          </a:p>
        </p:txBody>
      </p:sp>
    </p:spTree>
    <p:extLst>
      <p:ext uri="{BB962C8B-B14F-4D97-AF65-F5344CB8AC3E}">
        <p14:creationId xmlns:p14="http://schemas.microsoft.com/office/powerpoint/2010/main" val="5018705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6CEEA292-8368-6B7D-C581-7CE2702AD1E7}"/>
              </a:ext>
            </a:extLst>
          </p:cNvPr>
          <p:cNvPicPr>
            <a:picLocks noChangeAspect="1"/>
          </p:cNvPicPr>
          <p:nvPr/>
        </p:nvPicPr>
        <p:blipFill>
          <a:blip r:embed="rId2"/>
          <a:stretch>
            <a:fillRect/>
          </a:stretch>
        </p:blipFill>
        <p:spPr>
          <a:xfrm>
            <a:off x="10559775" y="422275"/>
            <a:ext cx="1126218" cy="606425"/>
          </a:xfrm>
          <a:prstGeom prst="rect">
            <a:avLst/>
          </a:prstGeom>
        </p:spPr>
      </p:pic>
      <p:sp>
        <p:nvSpPr>
          <p:cNvPr id="5" name="CuadroTexto 4">
            <a:extLst>
              <a:ext uri="{FF2B5EF4-FFF2-40B4-BE49-F238E27FC236}">
                <a16:creationId xmlns:a16="http://schemas.microsoft.com/office/drawing/2014/main" id="{522D0A0B-8AF2-E577-18F3-75FD6E8C2779}"/>
              </a:ext>
            </a:extLst>
          </p:cNvPr>
          <p:cNvSpPr txBox="1"/>
          <p:nvPr/>
        </p:nvSpPr>
        <p:spPr>
          <a:xfrm>
            <a:off x="406378" y="356155"/>
            <a:ext cx="7651772" cy="369332"/>
          </a:xfrm>
          <a:prstGeom prst="rect">
            <a:avLst/>
          </a:prstGeom>
          <a:noFill/>
        </p:spPr>
        <p:txBody>
          <a:bodyPr wrap="square" rtlCol="0">
            <a:spAutoFit/>
          </a:bodyPr>
          <a:lstStyle/>
          <a:p>
            <a:r>
              <a:rPr lang="es-ES" b="1" dirty="0">
                <a:solidFill>
                  <a:srgbClr val="002060"/>
                </a:solidFill>
              </a:rPr>
              <a:t>INGRESOS POR VENTA DE EQUIPACIONES Y COMPLEMENTOS DEL CLUB</a:t>
            </a:r>
          </a:p>
        </p:txBody>
      </p:sp>
      <p:pic>
        <p:nvPicPr>
          <p:cNvPr id="7" name="Imagen 6">
            <a:extLst>
              <a:ext uri="{FF2B5EF4-FFF2-40B4-BE49-F238E27FC236}">
                <a16:creationId xmlns:a16="http://schemas.microsoft.com/office/drawing/2014/main" id="{0D9196D0-7804-55F5-5577-726BB6FE444C}"/>
              </a:ext>
            </a:extLst>
          </p:cNvPr>
          <p:cNvPicPr>
            <a:picLocks noChangeAspect="1"/>
          </p:cNvPicPr>
          <p:nvPr/>
        </p:nvPicPr>
        <p:blipFill>
          <a:blip r:embed="rId3"/>
          <a:stretch>
            <a:fillRect/>
          </a:stretch>
        </p:blipFill>
        <p:spPr>
          <a:xfrm>
            <a:off x="10120631" y="483334"/>
            <a:ext cx="1552200" cy="1307759"/>
          </a:xfrm>
          <a:prstGeom prst="rect">
            <a:avLst/>
          </a:prstGeom>
        </p:spPr>
      </p:pic>
      <p:sp>
        <p:nvSpPr>
          <p:cNvPr id="8" name="CuadroTexto 7">
            <a:extLst>
              <a:ext uri="{FF2B5EF4-FFF2-40B4-BE49-F238E27FC236}">
                <a16:creationId xmlns:a16="http://schemas.microsoft.com/office/drawing/2014/main" id="{F43F8420-823A-8717-DDDE-29951D7DE2AE}"/>
              </a:ext>
            </a:extLst>
          </p:cNvPr>
          <p:cNvSpPr txBox="1"/>
          <p:nvPr/>
        </p:nvSpPr>
        <p:spPr>
          <a:xfrm>
            <a:off x="406377" y="1097769"/>
            <a:ext cx="9385323" cy="584775"/>
          </a:xfrm>
          <a:prstGeom prst="rect">
            <a:avLst/>
          </a:prstGeom>
          <a:noFill/>
        </p:spPr>
        <p:txBody>
          <a:bodyPr wrap="square" rtlCol="0">
            <a:spAutoFit/>
          </a:bodyPr>
          <a:lstStyle/>
          <a:p>
            <a:pPr algn="just"/>
            <a:r>
              <a:rPr lang="es-ES" sz="1600" dirty="0">
                <a:solidFill>
                  <a:srgbClr val="002060"/>
                </a:solidFill>
              </a:rPr>
              <a:t>Durante el año 2.024, el Club Montañero Carbonero ha facilitado a todos los socios, la posibilidad de adquirir a un precio bonificado, prendas para la actividad senderista. </a:t>
            </a:r>
          </a:p>
        </p:txBody>
      </p:sp>
      <p:sp>
        <p:nvSpPr>
          <p:cNvPr id="14" name="CuadroTexto 13">
            <a:extLst>
              <a:ext uri="{FF2B5EF4-FFF2-40B4-BE49-F238E27FC236}">
                <a16:creationId xmlns:a16="http://schemas.microsoft.com/office/drawing/2014/main" id="{DB7F9BEC-7A2A-9D17-F1F7-CFE8F584DCA1}"/>
              </a:ext>
            </a:extLst>
          </p:cNvPr>
          <p:cNvSpPr txBox="1"/>
          <p:nvPr/>
        </p:nvSpPr>
        <p:spPr>
          <a:xfrm>
            <a:off x="406377" y="1963259"/>
            <a:ext cx="10899797" cy="1815882"/>
          </a:xfrm>
          <a:prstGeom prst="rect">
            <a:avLst/>
          </a:prstGeom>
          <a:noFill/>
        </p:spPr>
        <p:txBody>
          <a:bodyPr wrap="square" rtlCol="0">
            <a:spAutoFit/>
          </a:bodyPr>
          <a:lstStyle/>
          <a:p>
            <a:pPr algn="just"/>
            <a:r>
              <a:rPr lang="es-ES" sz="1600" dirty="0">
                <a:solidFill>
                  <a:srgbClr val="002060"/>
                </a:solidFill>
              </a:rPr>
              <a:t>Durante el ejercicio, se han comercializado: </a:t>
            </a:r>
          </a:p>
          <a:p>
            <a:pPr algn="just"/>
            <a:endParaRPr lang="es-ES" sz="1600" dirty="0">
              <a:solidFill>
                <a:srgbClr val="002060"/>
              </a:solidFill>
            </a:endParaRPr>
          </a:p>
          <a:p>
            <a:pPr algn="just"/>
            <a:r>
              <a:rPr lang="es-ES" sz="1600" dirty="0">
                <a:solidFill>
                  <a:srgbClr val="002060"/>
                </a:solidFill>
              </a:rPr>
              <a:t>-Camisetas de manga corta</a:t>
            </a:r>
          </a:p>
          <a:p>
            <a:pPr algn="just"/>
            <a:r>
              <a:rPr lang="es-ES" sz="1600" dirty="0">
                <a:solidFill>
                  <a:srgbClr val="002060"/>
                </a:solidFill>
              </a:rPr>
              <a:t>-Camisetas de manga larga</a:t>
            </a:r>
          </a:p>
          <a:p>
            <a:pPr algn="just"/>
            <a:r>
              <a:rPr lang="es-ES" sz="1600" dirty="0">
                <a:solidFill>
                  <a:srgbClr val="002060"/>
                </a:solidFill>
              </a:rPr>
              <a:t>-Cortavientos</a:t>
            </a:r>
          </a:p>
          <a:p>
            <a:pPr algn="just"/>
            <a:endParaRPr lang="es-ES" sz="1600" dirty="0">
              <a:solidFill>
                <a:srgbClr val="002060"/>
              </a:solidFill>
            </a:endParaRPr>
          </a:p>
          <a:p>
            <a:pPr algn="just"/>
            <a:r>
              <a:rPr lang="es-ES" sz="1600" dirty="0">
                <a:solidFill>
                  <a:srgbClr val="002060"/>
                </a:solidFill>
              </a:rPr>
              <a:t>Por tanto, el total de ingresos por este concepto, es el siguiente:</a:t>
            </a:r>
          </a:p>
        </p:txBody>
      </p:sp>
      <p:sp>
        <p:nvSpPr>
          <p:cNvPr id="4" name="CuadroTexto 3">
            <a:extLst>
              <a:ext uri="{FF2B5EF4-FFF2-40B4-BE49-F238E27FC236}">
                <a16:creationId xmlns:a16="http://schemas.microsoft.com/office/drawing/2014/main" id="{AD6EBA24-E11B-D047-AA24-09F0FF34F67A}"/>
              </a:ext>
            </a:extLst>
          </p:cNvPr>
          <p:cNvSpPr txBox="1"/>
          <p:nvPr/>
        </p:nvSpPr>
        <p:spPr>
          <a:xfrm>
            <a:off x="406376" y="5293071"/>
            <a:ext cx="10899797" cy="830997"/>
          </a:xfrm>
          <a:prstGeom prst="rect">
            <a:avLst/>
          </a:prstGeom>
          <a:noFill/>
        </p:spPr>
        <p:txBody>
          <a:bodyPr wrap="square" rtlCol="0">
            <a:spAutoFit/>
          </a:bodyPr>
          <a:lstStyle/>
          <a:p>
            <a:pPr algn="just"/>
            <a:r>
              <a:rPr lang="es-ES" sz="1600" dirty="0">
                <a:solidFill>
                  <a:srgbClr val="002060"/>
                </a:solidFill>
              </a:rPr>
              <a:t>Por tanto, el resultado por este concepto recoge una venta de varias unidades de camisetas y cortavientos a un precio bonificado para los socios.</a:t>
            </a:r>
          </a:p>
          <a:p>
            <a:pPr algn="just"/>
            <a:endParaRPr lang="es-ES" sz="1600" dirty="0">
              <a:solidFill>
                <a:srgbClr val="002060"/>
              </a:solidFill>
            </a:endParaRPr>
          </a:p>
        </p:txBody>
      </p:sp>
      <p:graphicFrame>
        <p:nvGraphicFramePr>
          <p:cNvPr id="6" name="Tabla 5">
            <a:extLst>
              <a:ext uri="{FF2B5EF4-FFF2-40B4-BE49-F238E27FC236}">
                <a16:creationId xmlns:a16="http://schemas.microsoft.com/office/drawing/2014/main" id="{93445703-458B-957B-90E6-32C761B027E9}"/>
              </a:ext>
            </a:extLst>
          </p:cNvPr>
          <p:cNvGraphicFramePr>
            <a:graphicFrameLocks noGrp="1"/>
          </p:cNvGraphicFramePr>
          <p:nvPr>
            <p:extLst>
              <p:ext uri="{D42A27DB-BD31-4B8C-83A1-F6EECF244321}">
                <p14:modId xmlns:p14="http://schemas.microsoft.com/office/powerpoint/2010/main" val="554481714"/>
              </p:ext>
            </p:extLst>
          </p:nvPr>
        </p:nvGraphicFramePr>
        <p:xfrm>
          <a:off x="406376" y="4113129"/>
          <a:ext cx="5494362" cy="445770"/>
        </p:xfrm>
        <a:graphic>
          <a:graphicData uri="http://schemas.openxmlformats.org/drawingml/2006/table">
            <a:tbl>
              <a:tblPr/>
              <a:tblGrid>
                <a:gridCol w="3121535">
                  <a:extLst>
                    <a:ext uri="{9D8B030D-6E8A-4147-A177-3AD203B41FA5}">
                      <a16:colId xmlns:a16="http://schemas.microsoft.com/office/drawing/2014/main" val="114814070"/>
                    </a:ext>
                  </a:extLst>
                </a:gridCol>
                <a:gridCol w="679596">
                  <a:extLst>
                    <a:ext uri="{9D8B030D-6E8A-4147-A177-3AD203B41FA5}">
                      <a16:colId xmlns:a16="http://schemas.microsoft.com/office/drawing/2014/main" val="2033359887"/>
                    </a:ext>
                  </a:extLst>
                </a:gridCol>
                <a:gridCol w="771744">
                  <a:extLst>
                    <a:ext uri="{9D8B030D-6E8A-4147-A177-3AD203B41FA5}">
                      <a16:colId xmlns:a16="http://schemas.microsoft.com/office/drawing/2014/main" val="3822051412"/>
                    </a:ext>
                  </a:extLst>
                </a:gridCol>
                <a:gridCol w="921487">
                  <a:extLst>
                    <a:ext uri="{9D8B030D-6E8A-4147-A177-3AD203B41FA5}">
                      <a16:colId xmlns:a16="http://schemas.microsoft.com/office/drawing/2014/main" val="2971713152"/>
                    </a:ext>
                  </a:extLst>
                </a:gridCol>
              </a:tblGrid>
              <a:tr h="190500">
                <a:tc>
                  <a:txBody>
                    <a:bodyPr/>
                    <a:lstStyle/>
                    <a:p>
                      <a:pPr algn="l" fontAlgn="b"/>
                      <a:r>
                        <a:rPr lang="es-ES" sz="14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b"/>
                      <a:r>
                        <a:rPr lang="es-ES" sz="1400" b="1" i="0" u="none" strike="noStrike">
                          <a:solidFill>
                            <a:srgbClr val="000000"/>
                          </a:solidFill>
                          <a:effectLst/>
                          <a:latin typeface="Calibri" panose="020F0502020204030204" pitchFamily="34" charset="0"/>
                        </a:rPr>
                        <a:t>2023</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b"/>
                      <a:r>
                        <a:rPr lang="es-ES" sz="1400" b="1" i="0" u="none" strike="noStrike">
                          <a:solidFill>
                            <a:srgbClr val="000000"/>
                          </a:solidFill>
                          <a:effectLst/>
                          <a:latin typeface="Calibri" panose="020F0502020204030204" pitchFamily="34" charset="0"/>
                        </a:rPr>
                        <a:t>2024</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b"/>
                      <a:r>
                        <a:rPr lang="es-ES" sz="1400" b="1" i="0" u="none" strike="noStrike">
                          <a:solidFill>
                            <a:srgbClr val="000000"/>
                          </a:solidFill>
                          <a:effectLst/>
                          <a:latin typeface="Calibri" panose="020F0502020204030204" pitchFamily="34" charset="0"/>
                        </a:rPr>
                        <a:t>% S/ TOTAL</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49459014"/>
                  </a:ext>
                </a:extLst>
              </a:tr>
              <a:tr h="190500">
                <a:tc>
                  <a:txBody>
                    <a:bodyPr/>
                    <a:lstStyle/>
                    <a:p>
                      <a:pPr algn="l" fontAlgn="b"/>
                      <a:r>
                        <a:rPr lang="es-ES" sz="1400" b="0" i="0" u="none" strike="noStrike">
                          <a:solidFill>
                            <a:srgbClr val="000000"/>
                          </a:solidFill>
                          <a:effectLst/>
                          <a:latin typeface="Calibri" panose="020F0502020204030204" pitchFamily="34" charset="0"/>
                        </a:rPr>
                        <a:t>Venta equipaciones/ complementos Club</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r" fontAlgn="b"/>
                      <a:r>
                        <a:rPr lang="es-ES" sz="1400" b="0" i="0" u="none" strike="noStrike">
                          <a:solidFill>
                            <a:srgbClr val="000000"/>
                          </a:solidFill>
                          <a:effectLst/>
                          <a:latin typeface="Calibri" panose="020F0502020204030204" pitchFamily="34" charset="0"/>
                        </a:rPr>
                        <a:t>0,00</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r" fontAlgn="b"/>
                      <a:r>
                        <a:rPr lang="es-ES" sz="1400" b="0" i="0" u="none" strike="noStrike">
                          <a:solidFill>
                            <a:srgbClr val="000000"/>
                          </a:solidFill>
                          <a:effectLst/>
                          <a:latin typeface="Calibri" panose="020F0502020204030204" pitchFamily="34" charset="0"/>
                        </a:rPr>
                        <a:t>2.840,00</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r" fontAlgn="b"/>
                      <a:r>
                        <a:rPr lang="es-ES" sz="1400" b="1" i="0" u="none" strike="noStrike" dirty="0">
                          <a:solidFill>
                            <a:srgbClr val="000000"/>
                          </a:solidFill>
                          <a:effectLst/>
                          <a:latin typeface="Calibri" panose="020F0502020204030204" pitchFamily="34" charset="0"/>
                        </a:rPr>
                        <a:t>16,32%</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2538944754"/>
                  </a:ext>
                </a:extLst>
              </a:tr>
            </a:tbl>
          </a:graphicData>
        </a:graphic>
      </p:graphicFrame>
    </p:spTree>
    <p:extLst>
      <p:ext uri="{BB962C8B-B14F-4D97-AF65-F5344CB8AC3E}">
        <p14:creationId xmlns:p14="http://schemas.microsoft.com/office/powerpoint/2010/main" val="5905034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7C7433E-B0F9-4030-B569-CA7643BA883D}"/>
              </a:ext>
            </a:extLst>
          </p:cNvPr>
          <p:cNvSpPr>
            <a:spLocks noGrp="1"/>
          </p:cNvSpPr>
          <p:nvPr>
            <p:ph type="ctrTitle"/>
          </p:nvPr>
        </p:nvSpPr>
        <p:spPr>
          <a:xfrm>
            <a:off x="561975" y="1649901"/>
            <a:ext cx="10287000" cy="2874473"/>
          </a:xfrm>
        </p:spPr>
        <p:txBody>
          <a:bodyPr anchor="t" anchorCtr="0">
            <a:normAutofit/>
          </a:bodyPr>
          <a:lstStyle/>
          <a:p>
            <a:pPr algn="l">
              <a:lnSpc>
                <a:spcPct val="150000"/>
              </a:lnSpc>
            </a:pPr>
            <a:r>
              <a:rPr lang="es-ES" sz="1800" b="1" dirty="0">
                <a:solidFill>
                  <a:srgbClr val="002060"/>
                </a:solidFill>
              </a:rPr>
              <a:t>1. LICENCIAS FEDERATIVAS</a:t>
            </a:r>
            <a:br>
              <a:rPr lang="es-ES" sz="1800" b="1" dirty="0">
                <a:solidFill>
                  <a:srgbClr val="002060"/>
                </a:solidFill>
              </a:rPr>
            </a:br>
            <a:r>
              <a:rPr lang="es-ES" sz="1800" b="1" dirty="0">
                <a:solidFill>
                  <a:srgbClr val="002060"/>
                </a:solidFill>
              </a:rPr>
              <a:t>2. CUOTAS SOCIOS</a:t>
            </a:r>
            <a:br>
              <a:rPr lang="es-ES" sz="1800" b="1" dirty="0">
                <a:solidFill>
                  <a:srgbClr val="002060"/>
                </a:solidFill>
              </a:rPr>
            </a:br>
            <a:r>
              <a:rPr lang="es-ES" sz="1800" b="1" dirty="0">
                <a:solidFill>
                  <a:srgbClr val="002060"/>
                </a:solidFill>
              </a:rPr>
              <a:t>3. VENTA DE EQUIPACIONES Y COMPLEMENTOS DEL CLUB</a:t>
            </a:r>
            <a:br>
              <a:rPr lang="es-ES" sz="1800" b="1" dirty="0">
                <a:solidFill>
                  <a:srgbClr val="002060"/>
                </a:solidFill>
              </a:rPr>
            </a:br>
            <a:r>
              <a:rPr lang="es-ES" sz="2400" b="1" dirty="0">
                <a:solidFill>
                  <a:srgbClr val="002060"/>
                </a:solidFill>
              </a:rPr>
              <a:t>4. INSCRIPCIÓN DE RUTAS</a:t>
            </a:r>
            <a:br>
              <a:rPr lang="es-ES" sz="1800" b="1" dirty="0">
                <a:solidFill>
                  <a:srgbClr val="002060"/>
                </a:solidFill>
              </a:rPr>
            </a:br>
            <a:r>
              <a:rPr lang="es-ES" sz="1800" b="1" dirty="0">
                <a:solidFill>
                  <a:srgbClr val="002060"/>
                </a:solidFill>
              </a:rPr>
              <a:t>5. SUBVENCIONES</a:t>
            </a:r>
          </a:p>
        </p:txBody>
      </p:sp>
      <p:pic>
        <p:nvPicPr>
          <p:cNvPr id="6" name="Imagen 5">
            <a:extLst>
              <a:ext uri="{FF2B5EF4-FFF2-40B4-BE49-F238E27FC236}">
                <a16:creationId xmlns:a16="http://schemas.microsoft.com/office/drawing/2014/main" id="{E3E2898F-6842-3163-0097-1BB9C0607895}"/>
              </a:ext>
            </a:extLst>
          </p:cNvPr>
          <p:cNvPicPr>
            <a:picLocks noChangeAspect="1"/>
          </p:cNvPicPr>
          <p:nvPr/>
        </p:nvPicPr>
        <p:blipFill>
          <a:blip r:embed="rId2"/>
          <a:stretch>
            <a:fillRect/>
          </a:stretch>
        </p:blipFill>
        <p:spPr>
          <a:xfrm>
            <a:off x="10450569" y="247664"/>
            <a:ext cx="1552200" cy="1307759"/>
          </a:xfrm>
          <a:prstGeom prst="rect">
            <a:avLst/>
          </a:prstGeom>
        </p:spPr>
      </p:pic>
      <p:sp>
        <p:nvSpPr>
          <p:cNvPr id="7" name="CuadroTexto 6">
            <a:extLst>
              <a:ext uri="{FF2B5EF4-FFF2-40B4-BE49-F238E27FC236}">
                <a16:creationId xmlns:a16="http://schemas.microsoft.com/office/drawing/2014/main" id="{029DE675-FB12-5550-B568-CB89CAAB5FEC}"/>
              </a:ext>
            </a:extLst>
          </p:cNvPr>
          <p:cNvSpPr txBox="1"/>
          <p:nvPr/>
        </p:nvSpPr>
        <p:spPr>
          <a:xfrm>
            <a:off x="952500" y="901543"/>
            <a:ext cx="4897315" cy="523220"/>
          </a:xfrm>
          <a:prstGeom prst="rect">
            <a:avLst/>
          </a:prstGeom>
          <a:noFill/>
        </p:spPr>
        <p:txBody>
          <a:bodyPr wrap="square" rtlCol="0">
            <a:spAutoFit/>
          </a:bodyPr>
          <a:lstStyle/>
          <a:p>
            <a:r>
              <a:rPr lang="es-ES" sz="2800" b="1" dirty="0">
                <a:solidFill>
                  <a:srgbClr val="002060"/>
                </a:solidFill>
              </a:rPr>
              <a:t>Club Montañero Carbonero</a:t>
            </a:r>
          </a:p>
        </p:txBody>
      </p:sp>
    </p:spTree>
    <p:extLst>
      <p:ext uri="{BB962C8B-B14F-4D97-AF65-F5344CB8AC3E}">
        <p14:creationId xmlns:p14="http://schemas.microsoft.com/office/powerpoint/2010/main" val="13731183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6CEEA292-8368-6B7D-C581-7CE2702AD1E7}"/>
              </a:ext>
            </a:extLst>
          </p:cNvPr>
          <p:cNvPicPr>
            <a:picLocks noChangeAspect="1"/>
          </p:cNvPicPr>
          <p:nvPr/>
        </p:nvPicPr>
        <p:blipFill>
          <a:blip r:embed="rId2"/>
          <a:stretch>
            <a:fillRect/>
          </a:stretch>
        </p:blipFill>
        <p:spPr>
          <a:xfrm>
            <a:off x="10559775" y="422275"/>
            <a:ext cx="1126218" cy="606425"/>
          </a:xfrm>
          <a:prstGeom prst="rect">
            <a:avLst/>
          </a:prstGeom>
        </p:spPr>
      </p:pic>
      <p:sp>
        <p:nvSpPr>
          <p:cNvPr id="5" name="CuadroTexto 4">
            <a:extLst>
              <a:ext uri="{FF2B5EF4-FFF2-40B4-BE49-F238E27FC236}">
                <a16:creationId xmlns:a16="http://schemas.microsoft.com/office/drawing/2014/main" id="{522D0A0B-8AF2-E577-18F3-75FD6E8C2779}"/>
              </a:ext>
            </a:extLst>
          </p:cNvPr>
          <p:cNvSpPr txBox="1"/>
          <p:nvPr/>
        </p:nvSpPr>
        <p:spPr>
          <a:xfrm>
            <a:off x="406378" y="356155"/>
            <a:ext cx="6550269" cy="369332"/>
          </a:xfrm>
          <a:prstGeom prst="rect">
            <a:avLst/>
          </a:prstGeom>
          <a:noFill/>
        </p:spPr>
        <p:txBody>
          <a:bodyPr wrap="square" rtlCol="0">
            <a:spAutoFit/>
          </a:bodyPr>
          <a:lstStyle/>
          <a:p>
            <a:r>
              <a:rPr lang="es-ES" b="1" dirty="0">
                <a:solidFill>
                  <a:srgbClr val="002060"/>
                </a:solidFill>
              </a:rPr>
              <a:t>INSCRIPCIÓN RUTAS</a:t>
            </a:r>
          </a:p>
        </p:txBody>
      </p:sp>
      <p:pic>
        <p:nvPicPr>
          <p:cNvPr id="7" name="Imagen 6">
            <a:extLst>
              <a:ext uri="{FF2B5EF4-FFF2-40B4-BE49-F238E27FC236}">
                <a16:creationId xmlns:a16="http://schemas.microsoft.com/office/drawing/2014/main" id="{0D9196D0-7804-55F5-5577-726BB6FE444C}"/>
              </a:ext>
            </a:extLst>
          </p:cNvPr>
          <p:cNvPicPr>
            <a:picLocks noChangeAspect="1"/>
          </p:cNvPicPr>
          <p:nvPr/>
        </p:nvPicPr>
        <p:blipFill>
          <a:blip r:embed="rId3"/>
          <a:stretch>
            <a:fillRect/>
          </a:stretch>
        </p:blipFill>
        <p:spPr>
          <a:xfrm>
            <a:off x="10120631" y="483334"/>
            <a:ext cx="1552200" cy="1307759"/>
          </a:xfrm>
          <a:prstGeom prst="rect">
            <a:avLst/>
          </a:prstGeom>
        </p:spPr>
      </p:pic>
      <p:sp>
        <p:nvSpPr>
          <p:cNvPr id="8" name="CuadroTexto 7">
            <a:extLst>
              <a:ext uri="{FF2B5EF4-FFF2-40B4-BE49-F238E27FC236}">
                <a16:creationId xmlns:a16="http://schemas.microsoft.com/office/drawing/2014/main" id="{F43F8420-823A-8717-DDDE-29951D7DE2AE}"/>
              </a:ext>
            </a:extLst>
          </p:cNvPr>
          <p:cNvSpPr txBox="1"/>
          <p:nvPr/>
        </p:nvSpPr>
        <p:spPr>
          <a:xfrm>
            <a:off x="406378" y="1097769"/>
            <a:ext cx="9258300" cy="1569660"/>
          </a:xfrm>
          <a:prstGeom prst="rect">
            <a:avLst/>
          </a:prstGeom>
          <a:noFill/>
        </p:spPr>
        <p:txBody>
          <a:bodyPr wrap="square" rtlCol="0">
            <a:spAutoFit/>
          </a:bodyPr>
          <a:lstStyle/>
          <a:p>
            <a:pPr algn="just"/>
            <a:r>
              <a:rPr lang="es-ES" sz="1600" dirty="0">
                <a:solidFill>
                  <a:srgbClr val="002060"/>
                </a:solidFill>
              </a:rPr>
              <a:t>Aquellas personas que se inscriben en rutas concretas sin darse de alta como socios, han pagado únicamente 3€ por cada ruta si ya tienen licencia federativa, o 5€ si no la tienen.</a:t>
            </a:r>
          </a:p>
          <a:p>
            <a:endParaRPr lang="es-ES" sz="1600" dirty="0">
              <a:solidFill>
                <a:srgbClr val="002060"/>
              </a:solidFill>
            </a:endParaRPr>
          </a:p>
          <a:p>
            <a:pPr algn="just"/>
            <a:r>
              <a:rPr lang="es-ES" sz="1600" dirty="0">
                <a:solidFill>
                  <a:srgbClr val="002060"/>
                </a:solidFill>
              </a:rPr>
              <a:t>Existe mucha variación en cada ruta respecto al número de personas que se inscriben para una única ruta, aunque en términos absolutos ha supuesto un importe total de 2,766,50 € ingresados, muy superior a los 1,150 € del ejercicio anterior.</a:t>
            </a:r>
          </a:p>
        </p:txBody>
      </p:sp>
      <p:graphicFrame>
        <p:nvGraphicFramePr>
          <p:cNvPr id="3" name="Tabla 2">
            <a:extLst>
              <a:ext uri="{FF2B5EF4-FFF2-40B4-BE49-F238E27FC236}">
                <a16:creationId xmlns:a16="http://schemas.microsoft.com/office/drawing/2014/main" id="{6B4A5655-FF9C-F49D-2BC6-E35BF1E1842E}"/>
              </a:ext>
            </a:extLst>
          </p:cNvPr>
          <p:cNvGraphicFramePr>
            <a:graphicFrameLocks noGrp="1"/>
          </p:cNvGraphicFramePr>
          <p:nvPr>
            <p:extLst>
              <p:ext uri="{D42A27DB-BD31-4B8C-83A1-F6EECF244321}">
                <p14:modId xmlns:p14="http://schemas.microsoft.com/office/powerpoint/2010/main" val="1372994977"/>
              </p:ext>
            </p:extLst>
          </p:nvPr>
        </p:nvGraphicFramePr>
        <p:xfrm>
          <a:off x="509587" y="2983230"/>
          <a:ext cx="4791075" cy="445770"/>
        </p:xfrm>
        <a:graphic>
          <a:graphicData uri="http://schemas.openxmlformats.org/drawingml/2006/table">
            <a:tbl>
              <a:tblPr/>
              <a:tblGrid>
                <a:gridCol w="3270482">
                  <a:extLst>
                    <a:ext uri="{9D8B030D-6E8A-4147-A177-3AD203B41FA5}">
                      <a16:colId xmlns:a16="http://schemas.microsoft.com/office/drawing/2014/main" val="2132365211"/>
                    </a:ext>
                  </a:extLst>
                </a:gridCol>
                <a:gridCol w="712023">
                  <a:extLst>
                    <a:ext uri="{9D8B030D-6E8A-4147-A177-3AD203B41FA5}">
                      <a16:colId xmlns:a16="http://schemas.microsoft.com/office/drawing/2014/main" val="70313960"/>
                    </a:ext>
                  </a:extLst>
                </a:gridCol>
                <a:gridCol w="808570">
                  <a:extLst>
                    <a:ext uri="{9D8B030D-6E8A-4147-A177-3AD203B41FA5}">
                      <a16:colId xmlns:a16="http://schemas.microsoft.com/office/drawing/2014/main" val="1676115430"/>
                    </a:ext>
                  </a:extLst>
                </a:gridCol>
              </a:tblGrid>
              <a:tr h="190500">
                <a:tc>
                  <a:txBody>
                    <a:bodyPr/>
                    <a:lstStyle/>
                    <a:p>
                      <a:pPr algn="l" fontAlgn="b"/>
                      <a:r>
                        <a:rPr lang="es-ES" sz="14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b"/>
                      <a:r>
                        <a:rPr lang="es-ES" sz="1400" b="1" i="0" u="none" strike="noStrike">
                          <a:solidFill>
                            <a:srgbClr val="000000"/>
                          </a:solidFill>
                          <a:effectLst/>
                          <a:latin typeface="Calibri" panose="020F0502020204030204" pitchFamily="34" charset="0"/>
                        </a:rPr>
                        <a:t>2023</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b"/>
                      <a:r>
                        <a:rPr lang="es-ES" sz="1400" b="1" i="0" u="none" strike="noStrike">
                          <a:solidFill>
                            <a:srgbClr val="000000"/>
                          </a:solidFill>
                          <a:effectLst/>
                          <a:latin typeface="Calibri" panose="020F0502020204030204" pitchFamily="34" charset="0"/>
                        </a:rPr>
                        <a:t>2024</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98013598"/>
                  </a:ext>
                </a:extLst>
              </a:tr>
              <a:tr h="190500">
                <a:tc>
                  <a:txBody>
                    <a:bodyPr/>
                    <a:lstStyle/>
                    <a:p>
                      <a:pPr algn="l" fontAlgn="b"/>
                      <a:r>
                        <a:rPr lang="es-ES" sz="1400" b="0" i="0" u="none" strike="noStrike">
                          <a:solidFill>
                            <a:srgbClr val="000000"/>
                          </a:solidFill>
                          <a:effectLst/>
                          <a:latin typeface="Calibri" panose="020F0502020204030204" pitchFamily="34" charset="0"/>
                        </a:rPr>
                        <a:t>Inscripción rutas</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r" fontAlgn="b"/>
                      <a:r>
                        <a:rPr lang="es-ES" sz="1400" b="0" i="0" u="none" strike="noStrike">
                          <a:solidFill>
                            <a:srgbClr val="000000"/>
                          </a:solidFill>
                          <a:effectLst/>
                          <a:latin typeface="Calibri" panose="020F0502020204030204" pitchFamily="34" charset="0"/>
                        </a:rPr>
                        <a:t>1.150,00</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r" fontAlgn="b"/>
                      <a:r>
                        <a:rPr lang="es-ES" sz="1400" b="0" i="0" u="none" strike="noStrike" dirty="0">
                          <a:solidFill>
                            <a:srgbClr val="000000"/>
                          </a:solidFill>
                          <a:effectLst/>
                          <a:latin typeface="Calibri" panose="020F0502020204030204" pitchFamily="34" charset="0"/>
                        </a:rPr>
                        <a:t>2.766,50</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3701246167"/>
                  </a:ext>
                </a:extLst>
              </a:tr>
            </a:tbl>
          </a:graphicData>
        </a:graphic>
      </p:graphicFrame>
    </p:spTree>
    <p:extLst>
      <p:ext uri="{BB962C8B-B14F-4D97-AF65-F5344CB8AC3E}">
        <p14:creationId xmlns:p14="http://schemas.microsoft.com/office/powerpoint/2010/main" val="8080835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7C7433E-B0F9-4030-B569-CA7643BA883D}"/>
              </a:ext>
            </a:extLst>
          </p:cNvPr>
          <p:cNvSpPr>
            <a:spLocks noGrp="1"/>
          </p:cNvSpPr>
          <p:nvPr>
            <p:ph type="ctrTitle"/>
          </p:nvPr>
        </p:nvSpPr>
        <p:spPr>
          <a:xfrm>
            <a:off x="561975" y="1649901"/>
            <a:ext cx="10287000" cy="2874473"/>
          </a:xfrm>
        </p:spPr>
        <p:txBody>
          <a:bodyPr anchor="t" anchorCtr="0">
            <a:normAutofit/>
          </a:bodyPr>
          <a:lstStyle/>
          <a:p>
            <a:pPr algn="l">
              <a:lnSpc>
                <a:spcPct val="150000"/>
              </a:lnSpc>
            </a:pPr>
            <a:r>
              <a:rPr lang="es-ES" sz="1800" b="1" dirty="0">
                <a:solidFill>
                  <a:srgbClr val="002060"/>
                </a:solidFill>
              </a:rPr>
              <a:t>1. LICENCIAS FEDERATIVAS</a:t>
            </a:r>
            <a:br>
              <a:rPr lang="es-ES" sz="1800" b="1" dirty="0">
                <a:solidFill>
                  <a:srgbClr val="002060"/>
                </a:solidFill>
              </a:rPr>
            </a:br>
            <a:r>
              <a:rPr lang="es-ES" sz="1800" b="1" dirty="0">
                <a:solidFill>
                  <a:srgbClr val="002060"/>
                </a:solidFill>
              </a:rPr>
              <a:t>2. CUOTAS SOCIOS</a:t>
            </a:r>
            <a:br>
              <a:rPr lang="es-ES" sz="1800" b="1" dirty="0">
                <a:solidFill>
                  <a:srgbClr val="002060"/>
                </a:solidFill>
              </a:rPr>
            </a:br>
            <a:r>
              <a:rPr lang="es-ES" sz="1800" b="1" dirty="0">
                <a:solidFill>
                  <a:srgbClr val="002060"/>
                </a:solidFill>
              </a:rPr>
              <a:t>3. VENTA DE EQUIPACIONES Y COMPLEMENTOS DEL CLUB</a:t>
            </a:r>
            <a:br>
              <a:rPr lang="es-ES" sz="1800" b="1" dirty="0">
                <a:solidFill>
                  <a:srgbClr val="002060"/>
                </a:solidFill>
              </a:rPr>
            </a:br>
            <a:r>
              <a:rPr lang="es-ES" sz="1800" b="1" dirty="0">
                <a:solidFill>
                  <a:srgbClr val="002060"/>
                </a:solidFill>
              </a:rPr>
              <a:t>4. INSCRIPCIÓN DE RUTAS</a:t>
            </a:r>
            <a:br>
              <a:rPr lang="es-ES" sz="1800" b="1" dirty="0">
                <a:solidFill>
                  <a:srgbClr val="002060"/>
                </a:solidFill>
              </a:rPr>
            </a:br>
            <a:r>
              <a:rPr lang="es-ES" sz="2400" b="1" dirty="0">
                <a:solidFill>
                  <a:srgbClr val="002060"/>
                </a:solidFill>
              </a:rPr>
              <a:t>5. SUBVENCIONES</a:t>
            </a:r>
          </a:p>
        </p:txBody>
      </p:sp>
      <p:pic>
        <p:nvPicPr>
          <p:cNvPr id="6" name="Imagen 5">
            <a:extLst>
              <a:ext uri="{FF2B5EF4-FFF2-40B4-BE49-F238E27FC236}">
                <a16:creationId xmlns:a16="http://schemas.microsoft.com/office/drawing/2014/main" id="{E3E2898F-6842-3163-0097-1BB9C0607895}"/>
              </a:ext>
            </a:extLst>
          </p:cNvPr>
          <p:cNvPicPr>
            <a:picLocks noChangeAspect="1"/>
          </p:cNvPicPr>
          <p:nvPr/>
        </p:nvPicPr>
        <p:blipFill>
          <a:blip r:embed="rId2"/>
          <a:stretch>
            <a:fillRect/>
          </a:stretch>
        </p:blipFill>
        <p:spPr>
          <a:xfrm>
            <a:off x="10450569" y="247664"/>
            <a:ext cx="1552200" cy="1307759"/>
          </a:xfrm>
          <a:prstGeom prst="rect">
            <a:avLst/>
          </a:prstGeom>
        </p:spPr>
      </p:pic>
      <p:sp>
        <p:nvSpPr>
          <p:cNvPr id="7" name="CuadroTexto 6">
            <a:extLst>
              <a:ext uri="{FF2B5EF4-FFF2-40B4-BE49-F238E27FC236}">
                <a16:creationId xmlns:a16="http://schemas.microsoft.com/office/drawing/2014/main" id="{029DE675-FB12-5550-B568-CB89CAAB5FEC}"/>
              </a:ext>
            </a:extLst>
          </p:cNvPr>
          <p:cNvSpPr txBox="1"/>
          <p:nvPr/>
        </p:nvSpPr>
        <p:spPr>
          <a:xfrm>
            <a:off x="952500" y="901543"/>
            <a:ext cx="4897315" cy="523220"/>
          </a:xfrm>
          <a:prstGeom prst="rect">
            <a:avLst/>
          </a:prstGeom>
          <a:noFill/>
        </p:spPr>
        <p:txBody>
          <a:bodyPr wrap="square" rtlCol="0">
            <a:spAutoFit/>
          </a:bodyPr>
          <a:lstStyle/>
          <a:p>
            <a:r>
              <a:rPr lang="es-ES" sz="2800" b="1" dirty="0">
                <a:solidFill>
                  <a:srgbClr val="002060"/>
                </a:solidFill>
              </a:rPr>
              <a:t>Club Montañero Carbonero</a:t>
            </a:r>
          </a:p>
        </p:txBody>
      </p:sp>
    </p:spTree>
    <p:extLst>
      <p:ext uri="{BB962C8B-B14F-4D97-AF65-F5344CB8AC3E}">
        <p14:creationId xmlns:p14="http://schemas.microsoft.com/office/powerpoint/2010/main" val="42389805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6CEEA292-8368-6B7D-C581-7CE2702AD1E7}"/>
              </a:ext>
            </a:extLst>
          </p:cNvPr>
          <p:cNvPicPr>
            <a:picLocks noChangeAspect="1"/>
          </p:cNvPicPr>
          <p:nvPr/>
        </p:nvPicPr>
        <p:blipFill>
          <a:blip r:embed="rId2"/>
          <a:stretch>
            <a:fillRect/>
          </a:stretch>
        </p:blipFill>
        <p:spPr>
          <a:xfrm>
            <a:off x="10559775" y="422275"/>
            <a:ext cx="1126218" cy="606425"/>
          </a:xfrm>
          <a:prstGeom prst="rect">
            <a:avLst/>
          </a:prstGeom>
        </p:spPr>
      </p:pic>
      <p:sp>
        <p:nvSpPr>
          <p:cNvPr id="5" name="CuadroTexto 4">
            <a:extLst>
              <a:ext uri="{FF2B5EF4-FFF2-40B4-BE49-F238E27FC236}">
                <a16:creationId xmlns:a16="http://schemas.microsoft.com/office/drawing/2014/main" id="{522D0A0B-8AF2-E577-18F3-75FD6E8C2779}"/>
              </a:ext>
            </a:extLst>
          </p:cNvPr>
          <p:cNvSpPr txBox="1"/>
          <p:nvPr/>
        </p:nvSpPr>
        <p:spPr>
          <a:xfrm>
            <a:off x="406378" y="356155"/>
            <a:ext cx="6550269" cy="369332"/>
          </a:xfrm>
          <a:prstGeom prst="rect">
            <a:avLst/>
          </a:prstGeom>
          <a:noFill/>
        </p:spPr>
        <p:txBody>
          <a:bodyPr wrap="square" rtlCol="0">
            <a:spAutoFit/>
          </a:bodyPr>
          <a:lstStyle/>
          <a:p>
            <a:r>
              <a:rPr lang="es-ES" b="1" dirty="0">
                <a:solidFill>
                  <a:srgbClr val="002060"/>
                </a:solidFill>
              </a:rPr>
              <a:t>TOTAL DE GASTO POR LICENCIAS FEDERATIVAS-2024</a:t>
            </a:r>
          </a:p>
        </p:txBody>
      </p:sp>
      <p:pic>
        <p:nvPicPr>
          <p:cNvPr id="7" name="Imagen 6">
            <a:extLst>
              <a:ext uri="{FF2B5EF4-FFF2-40B4-BE49-F238E27FC236}">
                <a16:creationId xmlns:a16="http://schemas.microsoft.com/office/drawing/2014/main" id="{0D9196D0-7804-55F5-5577-726BB6FE444C}"/>
              </a:ext>
            </a:extLst>
          </p:cNvPr>
          <p:cNvPicPr>
            <a:picLocks noChangeAspect="1"/>
          </p:cNvPicPr>
          <p:nvPr/>
        </p:nvPicPr>
        <p:blipFill>
          <a:blip r:embed="rId3"/>
          <a:stretch>
            <a:fillRect/>
          </a:stretch>
        </p:blipFill>
        <p:spPr>
          <a:xfrm>
            <a:off x="10120631" y="483334"/>
            <a:ext cx="1552200" cy="1307759"/>
          </a:xfrm>
          <a:prstGeom prst="rect">
            <a:avLst/>
          </a:prstGeom>
        </p:spPr>
      </p:pic>
      <p:sp>
        <p:nvSpPr>
          <p:cNvPr id="8" name="CuadroTexto 7">
            <a:extLst>
              <a:ext uri="{FF2B5EF4-FFF2-40B4-BE49-F238E27FC236}">
                <a16:creationId xmlns:a16="http://schemas.microsoft.com/office/drawing/2014/main" id="{F43F8420-823A-8717-DDDE-29951D7DE2AE}"/>
              </a:ext>
            </a:extLst>
          </p:cNvPr>
          <p:cNvSpPr txBox="1"/>
          <p:nvPr/>
        </p:nvSpPr>
        <p:spPr>
          <a:xfrm>
            <a:off x="406378" y="1044369"/>
            <a:ext cx="9258300" cy="584775"/>
          </a:xfrm>
          <a:prstGeom prst="rect">
            <a:avLst/>
          </a:prstGeom>
          <a:noFill/>
        </p:spPr>
        <p:txBody>
          <a:bodyPr wrap="square" rtlCol="0">
            <a:spAutoFit/>
          </a:bodyPr>
          <a:lstStyle/>
          <a:p>
            <a:r>
              <a:rPr lang="es-ES" sz="1600" dirty="0">
                <a:solidFill>
                  <a:srgbClr val="002060"/>
                </a:solidFill>
              </a:rPr>
              <a:t>Respecto al ingreso por subvenciones, por parte del Club no se ha obtenido ninguna subvención o ayuda pública, no obstante innecesarias en el actual objetivo económico del Club.</a:t>
            </a:r>
          </a:p>
        </p:txBody>
      </p:sp>
      <p:sp>
        <p:nvSpPr>
          <p:cNvPr id="6" name="CuadroTexto 5">
            <a:extLst>
              <a:ext uri="{FF2B5EF4-FFF2-40B4-BE49-F238E27FC236}">
                <a16:creationId xmlns:a16="http://schemas.microsoft.com/office/drawing/2014/main" id="{E53AFE8F-F44C-41E4-98A6-557590F0EEC8}"/>
              </a:ext>
            </a:extLst>
          </p:cNvPr>
          <p:cNvSpPr txBox="1"/>
          <p:nvPr/>
        </p:nvSpPr>
        <p:spPr>
          <a:xfrm>
            <a:off x="406378" y="2061686"/>
            <a:ext cx="11156972" cy="338554"/>
          </a:xfrm>
          <a:prstGeom prst="rect">
            <a:avLst/>
          </a:prstGeom>
          <a:noFill/>
        </p:spPr>
        <p:txBody>
          <a:bodyPr wrap="square">
            <a:spAutoFit/>
          </a:bodyPr>
          <a:lstStyle/>
          <a:p>
            <a:r>
              <a:rPr lang="es-ES" sz="1600" dirty="0">
                <a:solidFill>
                  <a:srgbClr val="002060"/>
                </a:solidFill>
              </a:rPr>
              <a:t>No obstante, se está en comunicación con otros organismos, por si pudieran surgir posibilidades a futuro.</a:t>
            </a:r>
          </a:p>
        </p:txBody>
      </p:sp>
    </p:spTree>
    <p:extLst>
      <p:ext uri="{BB962C8B-B14F-4D97-AF65-F5344CB8AC3E}">
        <p14:creationId xmlns:p14="http://schemas.microsoft.com/office/powerpoint/2010/main" val="16762895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6CEEA292-8368-6B7D-C581-7CE2702AD1E7}"/>
              </a:ext>
            </a:extLst>
          </p:cNvPr>
          <p:cNvPicPr>
            <a:picLocks noChangeAspect="1"/>
          </p:cNvPicPr>
          <p:nvPr/>
        </p:nvPicPr>
        <p:blipFill>
          <a:blip r:embed="rId2"/>
          <a:stretch>
            <a:fillRect/>
          </a:stretch>
        </p:blipFill>
        <p:spPr>
          <a:xfrm>
            <a:off x="10559775" y="422275"/>
            <a:ext cx="1126218" cy="606425"/>
          </a:xfrm>
          <a:prstGeom prst="rect">
            <a:avLst/>
          </a:prstGeom>
        </p:spPr>
      </p:pic>
      <p:sp>
        <p:nvSpPr>
          <p:cNvPr id="5" name="CuadroTexto 4">
            <a:extLst>
              <a:ext uri="{FF2B5EF4-FFF2-40B4-BE49-F238E27FC236}">
                <a16:creationId xmlns:a16="http://schemas.microsoft.com/office/drawing/2014/main" id="{522D0A0B-8AF2-E577-18F3-75FD6E8C2779}"/>
              </a:ext>
            </a:extLst>
          </p:cNvPr>
          <p:cNvSpPr txBox="1"/>
          <p:nvPr/>
        </p:nvSpPr>
        <p:spPr>
          <a:xfrm>
            <a:off x="406378" y="356155"/>
            <a:ext cx="9042422" cy="369332"/>
          </a:xfrm>
          <a:prstGeom prst="rect">
            <a:avLst/>
          </a:prstGeom>
          <a:noFill/>
        </p:spPr>
        <p:txBody>
          <a:bodyPr wrap="square" rtlCol="0">
            <a:spAutoFit/>
          </a:bodyPr>
          <a:lstStyle/>
          <a:p>
            <a:r>
              <a:rPr lang="es-ES" b="1" dirty="0">
                <a:solidFill>
                  <a:srgbClr val="002060"/>
                </a:solidFill>
              </a:rPr>
              <a:t>TOTAL DE INGRESOS DEL CLUB MONTAÑERO CARBONERO AÑO 2.024</a:t>
            </a:r>
          </a:p>
        </p:txBody>
      </p:sp>
      <p:pic>
        <p:nvPicPr>
          <p:cNvPr id="7" name="Imagen 6">
            <a:extLst>
              <a:ext uri="{FF2B5EF4-FFF2-40B4-BE49-F238E27FC236}">
                <a16:creationId xmlns:a16="http://schemas.microsoft.com/office/drawing/2014/main" id="{0D9196D0-7804-55F5-5577-726BB6FE444C}"/>
              </a:ext>
            </a:extLst>
          </p:cNvPr>
          <p:cNvPicPr>
            <a:picLocks noChangeAspect="1"/>
          </p:cNvPicPr>
          <p:nvPr/>
        </p:nvPicPr>
        <p:blipFill>
          <a:blip r:embed="rId3"/>
          <a:stretch>
            <a:fillRect/>
          </a:stretch>
        </p:blipFill>
        <p:spPr>
          <a:xfrm>
            <a:off x="10120631" y="483334"/>
            <a:ext cx="1552200" cy="1307759"/>
          </a:xfrm>
          <a:prstGeom prst="rect">
            <a:avLst/>
          </a:prstGeom>
        </p:spPr>
      </p:pic>
      <p:sp>
        <p:nvSpPr>
          <p:cNvPr id="4" name="CuadroTexto 3">
            <a:extLst>
              <a:ext uri="{FF2B5EF4-FFF2-40B4-BE49-F238E27FC236}">
                <a16:creationId xmlns:a16="http://schemas.microsoft.com/office/drawing/2014/main" id="{77A914BB-CCD0-77C0-D6AC-F333D51A6EF7}"/>
              </a:ext>
            </a:extLst>
          </p:cNvPr>
          <p:cNvSpPr txBox="1"/>
          <p:nvPr/>
        </p:nvSpPr>
        <p:spPr>
          <a:xfrm>
            <a:off x="519169" y="3413329"/>
            <a:ext cx="10748906" cy="830997"/>
          </a:xfrm>
          <a:prstGeom prst="rect">
            <a:avLst/>
          </a:prstGeom>
          <a:noFill/>
        </p:spPr>
        <p:txBody>
          <a:bodyPr wrap="square" rtlCol="0">
            <a:spAutoFit/>
          </a:bodyPr>
          <a:lstStyle/>
          <a:p>
            <a:pPr algn="just"/>
            <a:r>
              <a:rPr lang="es-ES" sz="1600" dirty="0"/>
              <a:t>El total de ingresos del Club para el año 2.024, contemplando todos los conceptos anteriormente desarrollados, se resume en un ingreso total obtenido de 17,401,32 € frente a los 6.500,00 € que se ingresaron durante 2.023, y por tanto hay un incremento superior al 150% respecto al ejercicio anterior.</a:t>
            </a:r>
          </a:p>
        </p:txBody>
      </p:sp>
      <p:graphicFrame>
        <p:nvGraphicFramePr>
          <p:cNvPr id="6" name="Tabla 5">
            <a:extLst>
              <a:ext uri="{FF2B5EF4-FFF2-40B4-BE49-F238E27FC236}">
                <a16:creationId xmlns:a16="http://schemas.microsoft.com/office/drawing/2014/main" id="{95ED99A1-9F51-40EA-38C6-F64F9D646942}"/>
              </a:ext>
            </a:extLst>
          </p:cNvPr>
          <p:cNvGraphicFramePr>
            <a:graphicFrameLocks noGrp="1"/>
          </p:cNvGraphicFramePr>
          <p:nvPr>
            <p:extLst>
              <p:ext uri="{D42A27DB-BD31-4B8C-83A1-F6EECF244321}">
                <p14:modId xmlns:p14="http://schemas.microsoft.com/office/powerpoint/2010/main" val="3107627950"/>
              </p:ext>
            </p:extLst>
          </p:nvPr>
        </p:nvGraphicFramePr>
        <p:xfrm>
          <a:off x="684201" y="923182"/>
          <a:ext cx="6437335" cy="2228850"/>
        </p:xfrm>
        <a:graphic>
          <a:graphicData uri="http://schemas.openxmlformats.org/drawingml/2006/table">
            <a:tbl>
              <a:tblPr/>
              <a:tblGrid>
                <a:gridCol w="3657270">
                  <a:extLst>
                    <a:ext uri="{9D8B030D-6E8A-4147-A177-3AD203B41FA5}">
                      <a16:colId xmlns:a16="http://schemas.microsoft.com/office/drawing/2014/main" val="1844797019"/>
                    </a:ext>
                  </a:extLst>
                </a:gridCol>
                <a:gridCol w="796232">
                  <a:extLst>
                    <a:ext uri="{9D8B030D-6E8A-4147-A177-3AD203B41FA5}">
                      <a16:colId xmlns:a16="http://schemas.microsoft.com/office/drawing/2014/main" val="438298472"/>
                    </a:ext>
                  </a:extLst>
                </a:gridCol>
                <a:gridCol w="904196">
                  <a:extLst>
                    <a:ext uri="{9D8B030D-6E8A-4147-A177-3AD203B41FA5}">
                      <a16:colId xmlns:a16="http://schemas.microsoft.com/office/drawing/2014/main" val="2694999491"/>
                    </a:ext>
                  </a:extLst>
                </a:gridCol>
                <a:gridCol w="1079637">
                  <a:extLst>
                    <a:ext uri="{9D8B030D-6E8A-4147-A177-3AD203B41FA5}">
                      <a16:colId xmlns:a16="http://schemas.microsoft.com/office/drawing/2014/main" val="915123055"/>
                    </a:ext>
                  </a:extLst>
                </a:gridCol>
              </a:tblGrid>
              <a:tr h="190500">
                <a:tc gridSpan="2">
                  <a:txBody>
                    <a:bodyPr/>
                    <a:lstStyle/>
                    <a:p>
                      <a:pPr algn="l" fontAlgn="b"/>
                      <a:r>
                        <a:rPr lang="es-ES" sz="1400" b="1" i="0" u="none" strike="noStrike">
                          <a:solidFill>
                            <a:srgbClr val="0070C0"/>
                          </a:solidFill>
                          <a:effectLst/>
                          <a:latin typeface="Calibri" panose="020F0502020204030204" pitchFamily="34" charset="0"/>
                        </a:rPr>
                        <a:t>TOTAL INGRESOS 2024 (01-01-2024 al 31-12-2024)</a:t>
                      </a:r>
                    </a:p>
                  </a:txBody>
                  <a:tcPr marL="9525" marR="9525" marT="9525" marB="0" anchor="b">
                    <a:lnL>
                      <a:noFill/>
                    </a:lnL>
                    <a:lnR>
                      <a:noFill/>
                    </a:lnR>
                    <a:lnT>
                      <a:noFill/>
                    </a:lnT>
                    <a:lnB>
                      <a:noFill/>
                    </a:lnB>
                    <a:noFill/>
                  </a:tcPr>
                </a:tc>
                <a:tc hMerge="1">
                  <a:txBody>
                    <a:bodyPr/>
                    <a:lstStyle/>
                    <a:p>
                      <a:endParaRPr lang="es-ES"/>
                    </a:p>
                  </a:txBody>
                  <a:tcPr/>
                </a:tc>
                <a:tc>
                  <a:txBody>
                    <a:bodyPr/>
                    <a:lstStyle/>
                    <a:p>
                      <a:pPr algn="l" fontAlgn="b"/>
                      <a:endParaRPr lang="es-ES" sz="1400" b="1" i="0" u="none" strike="noStrike">
                        <a:solidFill>
                          <a:srgbClr val="0070C0"/>
                        </a:solidFill>
                        <a:effectLst/>
                        <a:latin typeface="Calibri" panose="020F0502020204030204" pitchFamily="34" charset="0"/>
                      </a:endParaRPr>
                    </a:p>
                  </a:txBody>
                  <a:tcPr marL="9525" marR="9525" marT="9525" marB="0" anchor="b">
                    <a:lnL>
                      <a:noFill/>
                    </a:lnL>
                    <a:lnR>
                      <a:noFill/>
                    </a:lnR>
                    <a:lnT>
                      <a:noFill/>
                    </a:lnT>
                    <a:lnB>
                      <a:noFill/>
                    </a:lnB>
                    <a:noFill/>
                  </a:tcPr>
                </a:tc>
                <a:tc>
                  <a:txBody>
                    <a:bodyPr/>
                    <a:lstStyle/>
                    <a:p>
                      <a:pPr algn="l" fontAlgn="b"/>
                      <a:endParaRPr lang="es-ES" sz="1400" b="1" i="0" u="none" strike="noStrike">
                        <a:solidFill>
                          <a:srgbClr val="0070C0"/>
                        </a:solidFill>
                        <a:effectLst/>
                        <a:latin typeface="Calibri" panose="020F0502020204030204" pitchFamily="34" charset="0"/>
                      </a:endParaRPr>
                    </a:p>
                  </a:txBody>
                  <a:tcPr marL="9525" marR="9525" marT="9525" marB="0" anchor="b">
                    <a:lnL>
                      <a:noFill/>
                    </a:lnL>
                    <a:lnR>
                      <a:noFill/>
                    </a:lnR>
                    <a:lnT>
                      <a:noFill/>
                    </a:lnT>
                    <a:lnB>
                      <a:noFill/>
                    </a:lnB>
                    <a:noFill/>
                  </a:tcPr>
                </a:tc>
                <a:extLst>
                  <a:ext uri="{0D108BD9-81ED-4DB2-BD59-A6C34878D82A}">
                    <a16:rowId xmlns:a16="http://schemas.microsoft.com/office/drawing/2014/main" val="2621378599"/>
                  </a:ext>
                </a:extLst>
              </a:tr>
              <a:tr h="190500">
                <a:tc>
                  <a:txBody>
                    <a:bodyPr/>
                    <a:lstStyle/>
                    <a:p>
                      <a:pPr algn="l" fontAlgn="b"/>
                      <a:endParaRPr lang="es-ES" sz="1400" b="1" i="0" u="none" strike="noStrike">
                        <a:solidFill>
                          <a:srgbClr val="0070C0"/>
                        </a:solidFill>
                        <a:effectLst/>
                        <a:latin typeface="Calibri" panose="020F0502020204030204" pitchFamily="34" charset="0"/>
                      </a:endParaRPr>
                    </a:p>
                  </a:txBody>
                  <a:tcPr marL="9525" marR="9525" marT="9525" marB="0" anchor="b">
                    <a:lnL>
                      <a:noFill/>
                    </a:lnL>
                    <a:lnR>
                      <a:noFill/>
                    </a:lnR>
                    <a:lnT>
                      <a:noFill/>
                    </a:lnT>
                    <a:lnB>
                      <a:noFill/>
                    </a:lnB>
                    <a:noFill/>
                  </a:tcPr>
                </a:tc>
                <a:tc>
                  <a:txBody>
                    <a:bodyPr/>
                    <a:lstStyle/>
                    <a:p>
                      <a:pPr algn="l" fontAlgn="b"/>
                      <a:endParaRPr lang="es-ES" sz="14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noFill/>
                  </a:tcPr>
                </a:tc>
                <a:tc>
                  <a:txBody>
                    <a:bodyPr/>
                    <a:lstStyle/>
                    <a:p>
                      <a:pPr algn="l" fontAlgn="b"/>
                      <a:endParaRPr lang="es-ES" sz="14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noFill/>
                  </a:tcPr>
                </a:tc>
                <a:tc>
                  <a:txBody>
                    <a:bodyPr/>
                    <a:lstStyle/>
                    <a:p>
                      <a:pPr algn="l" fontAlgn="b"/>
                      <a:endParaRPr lang="es-ES" sz="14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noFill/>
                  </a:tcPr>
                </a:tc>
                <a:extLst>
                  <a:ext uri="{0D108BD9-81ED-4DB2-BD59-A6C34878D82A}">
                    <a16:rowId xmlns:a16="http://schemas.microsoft.com/office/drawing/2014/main" val="2042077570"/>
                  </a:ext>
                </a:extLst>
              </a:tr>
              <a:tr h="190500">
                <a:tc>
                  <a:txBody>
                    <a:bodyPr/>
                    <a:lstStyle/>
                    <a:p>
                      <a:pPr algn="l" fontAlgn="b"/>
                      <a:r>
                        <a:rPr lang="es-ES" sz="14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b"/>
                      <a:r>
                        <a:rPr lang="es-ES" sz="1400" b="1" i="0" u="none" strike="noStrike">
                          <a:solidFill>
                            <a:srgbClr val="000000"/>
                          </a:solidFill>
                          <a:effectLst/>
                          <a:latin typeface="Calibri" panose="020F0502020204030204" pitchFamily="34" charset="0"/>
                        </a:rPr>
                        <a:t>2023</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b"/>
                      <a:r>
                        <a:rPr lang="es-ES" sz="1400" b="1" i="0" u="none" strike="noStrike">
                          <a:solidFill>
                            <a:srgbClr val="000000"/>
                          </a:solidFill>
                          <a:effectLst/>
                          <a:latin typeface="Calibri" panose="020F0502020204030204" pitchFamily="34" charset="0"/>
                        </a:rPr>
                        <a:t>2024</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b"/>
                      <a:r>
                        <a:rPr lang="es-ES" sz="1400" b="1" i="0" u="none" strike="noStrike">
                          <a:solidFill>
                            <a:srgbClr val="000000"/>
                          </a:solidFill>
                          <a:effectLst/>
                          <a:latin typeface="Calibri" panose="020F0502020204030204" pitchFamily="34" charset="0"/>
                        </a:rPr>
                        <a:t>% S/ TOTAL</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59570752"/>
                  </a:ext>
                </a:extLst>
              </a:tr>
              <a:tr h="190500">
                <a:tc>
                  <a:txBody>
                    <a:bodyPr/>
                    <a:lstStyle/>
                    <a:p>
                      <a:pPr algn="l" fontAlgn="b"/>
                      <a:r>
                        <a:rPr lang="es-ES" sz="1400" b="0" i="0" u="none" strike="noStrike">
                          <a:solidFill>
                            <a:srgbClr val="000000"/>
                          </a:solidFill>
                          <a:effectLst/>
                          <a:latin typeface="Calibri" panose="020F0502020204030204" pitchFamily="34" charset="0"/>
                        </a:rPr>
                        <a:t>Licencias Federativas</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r" fontAlgn="b"/>
                      <a:r>
                        <a:rPr lang="es-ES" sz="1400" b="0" i="0" u="none" strike="noStrike">
                          <a:solidFill>
                            <a:srgbClr val="000000"/>
                          </a:solidFill>
                          <a:effectLst/>
                          <a:latin typeface="Calibri" panose="020F0502020204030204" pitchFamily="34" charset="0"/>
                        </a:rPr>
                        <a:t>3.676,00</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r" fontAlgn="b"/>
                      <a:r>
                        <a:rPr lang="es-ES" sz="1400" b="0" i="0" u="none" strike="noStrike">
                          <a:solidFill>
                            <a:srgbClr val="000000"/>
                          </a:solidFill>
                          <a:effectLst/>
                          <a:latin typeface="Calibri" panose="020F0502020204030204" pitchFamily="34" charset="0"/>
                        </a:rPr>
                        <a:t>6.025,00</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r" fontAlgn="b"/>
                      <a:r>
                        <a:rPr lang="es-ES" sz="1400" b="1" i="0" u="none" strike="noStrike">
                          <a:solidFill>
                            <a:srgbClr val="000000"/>
                          </a:solidFill>
                          <a:effectLst/>
                          <a:latin typeface="Calibri" panose="020F0502020204030204" pitchFamily="34" charset="0"/>
                        </a:rPr>
                        <a:t>34,62%</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292948108"/>
                  </a:ext>
                </a:extLst>
              </a:tr>
              <a:tr h="190500">
                <a:tc>
                  <a:txBody>
                    <a:bodyPr/>
                    <a:lstStyle/>
                    <a:p>
                      <a:pPr algn="l" fontAlgn="b"/>
                      <a:r>
                        <a:rPr lang="es-ES" sz="1400" b="0" i="0" u="none" strike="noStrike">
                          <a:solidFill>
                            <a:srgbClr val="000000"/>
                          </a:solidFill>
                          <a:effectLst/>
                          <a:latin typeface="Calibri" panose="020F0502020204030204" pitchFamily="34" charset="0"/>
                        </a:rPr>
                        <a:t>Cuotas socios</a:t>
                      </a:r>
                    </a:p>
                  </a:txBody>
                  <a:tcPr marL="9525" marR="9525" marT="9525" marB="0" anchor="b">
                    <a:lnL>
                      <a:noFill/>
                    </a:lnL>
                    <a:lnR>
                      <a:noFill/>
                    </a:lnR>
                    <a:lnT>
                      <a:noFill/>
                    </a:lnT>
                    <a:lnB>
                      <a:noFill/>
                    </a:lnB>
                    <a:noFill/>
                  </a:tcPr>
                </a:tc>
                <a:tc>
                  <a:txBody>
                    <a:bodyPr/>
                    <a:lstStyle/>
                    <a:p>
                      <a:pPr algn="r" fontAlgn="b"/>
                      <a:r>
                        <a:rPr lang="es-ES" sz="1400" b="0" i="0" u="none" strike="noStrike">
                          <a:solidFill>
                            <a:srgbClr val="000000"/>
                          </a:solidFill>
                          <a:effectLst/>
                          <a:latin typeface="Calibri" panose="020F0502020204030204" pitchFamily="34" charset="0"/>
                        </a:rPr>
                        <a:t>1.674,00</a:t>
                      </a:r>
                    </a:p>
                  </a:txBody>
                  <a:tcPr marL="9525" marR="9525" marT="9525" marB="0" anchor="b">
                    <a:lnL>
                      <a:noFill/>
                    </a:lnL>
                    <a:lnR>
                      <a:noFill/>
                    </a:lnR>
                    <a:lnT>
                      <a:noFill/>
                    </a:lnT>
                    <a:lnB>
                      <a:noFill/>
                    </a:lnB>
                    <a:noFill/>
                  </a:tcPr>
                </a:tc>
                <a:tc>
                  <a:txBody>
                    <a:bodyPr/>
                    <a:lstStyle/>
                    <a:p>
                      <a:pPr algn="r" fontAlgn="b"/>
                      <a:r>
                        <a:rPr lang="es-ES" sz="1400" b="0" i="0" u="none" strike="noStrike">
                          <a:solidFill>
                            <a:srgbClr val="000000"/>
                          </a:solidFill>
                          <a:effectLst/>
                          <a:latin typeface="Calibri" panose="020F0502020204030204" pitchFamily="34" charset="0"/>
                        </a:rPr>
                        <a:t>2.928,70</a:t>
                      </a:r>
                    </a:p>
                  </a:txBody>
                  <a:tcPr marL="9525" marR="9525" marT="9525" marB="0" anchor="b">
                    <a:lnL>
                      <a:noFill/>
                    </a:lnL>
                    <a:lnR>
                      <a:noFill/>
                    </a:lnR>
                    <a:lnT>
                      <a:noFill/>
                    </a:lnT>
                    <a:lnB>
                      <a:noFill/>
                    </a:lnB>
                    <a:noFill/>
                  </a:tcPr>
                </a:tc>
                <a:tc>
                  <a:txBody>
                    <a:bodyPr/>
                    <a:lstStyle/>
                    <a:p>
                      <a:pPr algn="r" fontAlgn="b"/>
                      <a:r>
                        <a:rPr lang="es-ES" sz="1400" b="1" i="0" u="none" strike="noStrike">
                          <a:solidFill>
                            <a:srgbClr val="000000"/>
                          </a:solidFill>
                          <a:effectLst/>
                          <a:latin typeface="Calibri" panose="020F0502020204030204" pitchFamily="34" charset="0"/>
                        </a:rPr>
                        <a:t>16,83%</a:t>
                      </a:r>
                    </a:p>
                  </a:txBody>
                  <a:tcPr marL="9525" marR="9525" marT="9525" marB="0" anchor="b">
                    <a:lnL>
                      <a:noFill/>
                    </a:lnL>
                    <a:lnR>
                      <a:noFill/>
                    </a:lnR>
                    <a:lnT>
                      <a:noFill/>
                    </a:lnT>
                    <a:lnB>
                      <a:noFill/>
                    </a:lnB>
                    <a:noFill/>
                  </a:tcPr>
                </a:tc>
                <a:extLst>
                  <a:ext uri="{0D108BD9-81ED-4DB2-BD59-A6C34878D82A}">
                    <a16:rowId xmlns:a16="http://schemas.microsoft.com/office/drawing/2014/main" val="2313332173"/>
                  </a:ext>
                </a:extLst>
              </a:tr>
              <a:tr h="190500">
                <a:tc>
                  <a:txBody>
                    <a:bodyPr/>
                    <a:lstStyle/>
                    <a:p>
                      <a:pPr algn="l" fontAlgn="b"/>
                      <a:r>
                        <a:rPr lang="es-ES" sz="1400" b="0" i="0" u="none" strike="noStrike">
                          <a:solidFill>
                            <a:srgbClr val="000000"/>
                          </a:solidFill>
                          <a:effectLst/>
                          <a:latin typeface="Calibri" panose="020F0502020204030204" pitchFamily="34" charset="0"/>
                        </a:rPr>
                        <a:t>Inscripción rutas</a:t>
                      </a:r>
                    </a:p>
                  </a:txBody>
                  <a:tcPr marL="9525" marR="9525" marT="9525" marB="0" anchor="b">
                    <a:lnL>
                      <a:noFill/>
                    </a:lnL>
                    <a:lnR>
                      <a:noFill/>
                    </a:lnR>
                    <a:lnT>
                      <a:noFill/>
                    </a:lnT>
                    <a:lnB>
                      <a:noFill/>
                    </a:lnB>
                    <a:noFill/>
                  </a:tcPr>
                </a:tc>
                <a:tc>
                  <a:txBody>
                    <a:bodyPr/>
                    <a:lstStyle/>
                    <a:p>
                      <a:pPr algn="r" fontAlgn="b"/>
                      <a:r>
                        <a:rPr lang="es-ES" sz="1400" b="0" i="0" u="none" strike="noStrike">
                          <a:solidFill>
                            <a:srgbClr val="000000"/>
                          </a:solidFill>
                          <a:effectLst/>
                          <a:latin typeface="Calibri" panose="020F0502020204030204" pitchFamily="34" charset="0"/>
                        </a:rPr>
                        <a:t>1.150,00</a:t>
                      </a:r>
                    </a:p>
                  </a:txBody>
                  <a:tcPr marL="9525" marR="9525" marT="9525" marB="0" anchor="b">
                    <a:lnL>
                      <a:noFill/>
                    </a:lnL>
                    <a:lnR>
                      <a:noFill/>
                    </a:lnR>
                    <a:lnT>
                      <a:noFill/>
                    </a:lnT>
                    <a:lnB>
                      <a:noFill/>
                    </a:lnB>
                    <a:noFill/>
                  </a:tcPr>
                </a:tc>
                <a:tc>
                  <a:txBody>
                    <a:bodyPr/>
                    <a:lstStyle/>
                    <a:p>
                      <a:pPr algn="r" fontAlgn="b"/>
                      <a:r>
                        <a:rPr lang="es-ES" sz="1400" b="0" i="0" u="none" strike="noStrike">
                          <a:solidFill>
                            <a:srgbClr val="000000"/>
                          </a:solidFill>
                          <a:effectLst/>
                          <a:latin typeface="Calibri" panose="020F0502020204030204" pitchFamily="34" charset="0"/>
                        </a:rPr>
                        <a:t>2.766,50</a:t>
                      </a:r>
                    </a:p>
                  </a:txBody>
                  <a:tcPr marL="9525" marR="9525" marT="9525" marB="0" anchor="b">
                    <a:lnL>
                      <a:noFill/>
                    </a:lnL>
                    <a:lnR>
                      <a:noFill/>
                    </a:lnR>
                    <a:lnT>
                      <a:noFill/>
                    </a:lnT>
                    <a:lnB>
                      <a:noFill/>
                    </a:lnB>
                    <a:noFill/>
                  </a:tcPr>
                </a:tc>
                <a:tc>
                  <a:txBody>
                    <a:bodyPr/>
                    <a:lstStyle/>
                    <a:p>
                      <a:pPr algn="r" fontAlgn="b"/>
                      <a:r>
                        <a:rPr lang="es-ES" sz="1400" b="1" i="0" u="none" strike="noStrike">
                          <a:solidFill>
                            <a:srgbClr val="000000"/>
                          </a:solidFill>
                          <a:effectLst/>
                          <a:latin typeface="Calibri" panose="020F0502020204030204" pitchFamily="34" charset="0"/>
                        </a:rPr>
                        <a:t>15,90%</a:t>
                      </a:r>
                    </a:p>
                  </a:txBody>
                  <a:tcPr marL="9525" marR="9525" marT="9525" marB="0" anchor="b">
                    <a:lnL>
                      <a:noFill/>
                    </a:lnL>
                    <a:lnR>
                      <a:noFill/>
                    </a:lnR>
                    <a:lnT>
                      <a:noFill/>
                    </a:lnT>
                    <a:lnB>
                      <a:noFill/>
                    </a:lnB>
                    <a:noFill/>
                  </a:tcPr>
                </a:tc>
                <a:extLst>
                  <a:ext uri="{0D108BD9-81ED-4DB2-BD59-A6C34878D82A}">
                    <a16:rowId xmlns:a16="http://schemas.microsoft.com/office/drawing/2014/main" val="3561198454"/>
                  </a:ext>
                </a:extLst>
              </a:tr>
              <a:tr h="190500">
                <a:tc>
                  <a:txBody>
                    <a:bodyPr/>
                    <a:lstStyle/>
                    <a:p>
                      <a:pPr algn="l" fontAlgn="b"/>
                      <a:r>
                        <a:rPr lang="es-ES" sz="1400" b="0" i="0" u="none" strike="noStrike">
                          <a:solidFill>
                            <a:srgbClr val="000000"/>
                          </a:solidFill>
                          <a:effectLst/>
                          <a:latin typeface="Calibri" panose="020F0502020204030204" pitchFamily="34" charset="0"/>
                        </a:rPr>
                        <a:t>Venta equipaciones/ complementos Club</a:t>
                      </a:r>
                    </a:p>
                  </a:txBody>
                  <a:tcPr marL="9525" marR="9525" marT="9525" marB="0" anchor="b">
                    <a:lnL>
                      <a:noFill/>
                    </a:lnL>
                    <a:lnR>
                      <a:noFill/>
                    </a:lnR>
                    <a:lnT>
                      <a:noFill/>
                    </a:lnT>
                    <a:lnB>
                      <a:noFill/>
                    </a:lnB>
                    <a:noFill/>
                  </a:tcPr>
                </a:tc>
                <a:tc>
                  <a:txBody>
                    <a:bodyPr/>
                    <a:lstStyle/>
                    <a:p>
                      <a:pPr algn="r" fontAlgn="b"/>
                      <a:r>
                        <a:rPr lang="es-ES" sz="1400" b="0" i="0" u="none" strike="noStrike">
                          <a:solidFill>
                            <a:srgbClr val="000000"/>
                          </a:solidFill>
                          <a:effectLst/>
                          <a:latin typeface="Calibri" panose="020F0502020204030204" pitchFamily="34" charset="0"/>
                        </a:rPr>
                        <a:t>0,00</a:t>
                      </a:r>
                    </a:p>
                  </a:txBody>
                  <a:tcPr marL="9525" marR="9525" marT="9525" marB="0" anchor="b">
                    <a:lnL>
                      <a:noFill/>
                    </a:lnL>
                    <a:lnR>
                      <a:noFill/>
                    </a:lnR>
                    <a:lnT>
                      <a:noFill/>
                    </a:lnT>
                    <a:lnB>
                      <a:noFill/>
                    </a:lnB>
                    <a:noFill/>
                  </a:tcPr>
                </a:tc>
                <a:tc>
                  <a:txBody>
                    <a:bodyPr/>
                    <a:lstStyle/>
                    <a:p>
                      <a:pPr algn="r" fontAlgn="b"/>
                      <a:r>
                        <a:rPr lang="es-ES" sz="1400" b="0" i="0" u="none" strike="noStrike">
                          <a:solidFill>
                            <a:srgbClr val="000000"/>
                          </a:solidFill>
                          <a:effectLst/>
                          <a:latin typeface="Calibri" panose="020F0502020204030204" pitchFamily="34" charset="0"/>
                        </a:rPr>
                        <a:t>2.840,00</a:t>
                      </a:r>
                    </a:p>
                  </a:txBody>
                  <a:tcPr marL="9525" marR="9525" marT="9525" marB="0" anchor="b">
                    <a:lnL>
                      <a:noFill/>
                    </a:lnL>
                    <a:lnR>
                      <a:noFill/>
                    </a:lnR>
                    <a:lnT>
                      <a:noFill/>
                    </a:lnT>
                    <a:lnB>
                      <a:noFill/>
                    </a:lnB>
                    <a:noFill/>
                  </a:tcPr>
                </a:tc>
                <a:tc>
                  <a:txBody>
                    <a:bodyPr/>
                    <a:lstStyle/>
                    <a:p>
                      <a:pPr algn="r" fontAlgn="b"/>
                      <a:r>
                        <a:rPr lang="es-ES" sz="1400" b="1" i="0" u="none" strike="noStrike">
                          <a:solidFill>
                            <a:srgbClr val="000000"/>
                          </a:solidFill>
                          <a:effectLst/>
                          <a:latin typeface="Calibri" panose="020F0502020204030204" pitchFamily="34" charset="0"/>
                        </a:rPr>
                        <a:t>16,32%</a:t>
                      </a:r>
                    </a:p>
                  </a:txBody>
                  <a:tcPr marL="9525" marR="9525" marT="9525" marB="0" anchor="b">
                    <a:lnL>
                      <a:noFill/>
                    </a:lnL>
                    <a:lnR>
                      <a:noFill/>
                    </a:lnR>
                    <a:lnT>
                      <a:noFill/>
                    </a:lnT>
                    <a:lnB>
                      <a:noFill/>
                    </a:lnB>
                    <a:noFill/>
                  </a:tcPr>
                </a:tc>
                <a:extLst>
                  <a:ext uri="{0D108BD9-81ED-4DB2-BD59-A6C34878D82A}">
                    <a16:rowId xmlns:a16="http://schemas.microsoft.com/office/drawing/2014/main" val="2716326455"/>
                  </a:ext>
                </a:extLst>
              </a:tr>
              <a:tr h="190500">
                <a:tc>
                  <a:txBody>
                    <a:bodyPr/>
                    <a:lstStyle/>
                    <a:p>
                      <a:pPr algn="l" fontAlgn="b"/>
                      <a:r>
                        <a:rPr lang="es-ES" sz="1400" b="0" i="0" u="none" strike="noStrike">
                          <a:solidFill>
                            <a:srgbClr val="000000"/>
                          </a:solidFill>
                          <a:effectLst/>
                          <a:latin typeface="Calibri" panose="020F0502020204030204" pitchFamily="34" charset="0"/>
                        </a:rPr>
                        <a:t>Actividades</a:t>
                      </a:r>
                    </a:p>
                  </a:txBody>
                  <a:tcPr marL="9525" marR="9525" marT="9525" marB="0" anchor="b">
                    <a:lnL>
                      <a:noFill/>
                    </a:lnL>
                    <a:lnR>
                      <a:noFill/>
                    </a:lnR>
                    <a:lnT>
                      <a:noFill/>
                    </a:lnT>
                    <a:lnB>
                      <a:noFill/>
                    </a:lnB>
                    <a:noFill/>
                  </a:tcPr>
                </a:tc>
                <a:tc>
                  <a:txBody>
                    <a:bodyPr/>
                    <a:lstStyle/>
                    <a:p>
                      <a:pPr algn="r" fontAlgn="b"/>
                      <a:r>
                        <a:rPr lang="es-ES" sz="1400" b="0" i="0" u="none" strike="noStrike">
                          <a:solidFill>
                            <a:srgbClr val="000000"/>
                          </a:solidFill>
                          <a:effectLst/>
                          <a:latin typeface="Calibri" panose="020F0502020204030204" pitchFamily="34" charset="0"/>
                        </a:rPr>
                        <a:t>0,00</a:t>
                      </a:r>
                    </a:p>
                  </a:txBody>
                  <a:tcPr marL="9525" marR="9525" marT="9525" marB="0" anchor="b">
                    <a:lnL>
                      <a:noFill/>
                    </a:lnL>
                    <a:lnR>
                      <a:noFill/>
                    </a:lnR>
                    <a:lnT>
                      <a:noFill/>
                    </a:lnT>
                    <a:lnB>
                      <a:noFill/>
                    </a:lnB>
                    <a:noFill/>
                  </a:tcPr>
                </a:tc>
                <a:tc>
                  <a:txBody>
                    <a:bodyPr/>
                    <a:lstStyle/>
                    <a:p>
                      <a:pPr algn="r" fontAlgn="b"/>
                      <a:r>
                        <a:rPr lang="es-ES" sz="1400" b="0" i="0" u="none" strike="noStrike">
                          <a:solidFill>
                            <a:srgbClr val="000000"/>
                          </a:solidFill>
                          <a:effectLst/>
                          <a:latin typeface="Calibri" panose="020F0502020204030204" pitchFamily="34" charset="0"/>
                        </a:rPr>
                        <a:t>2.148,00</a:t>
                      </a:r>
                    </a:p>
                  </a:txBody>
                  <a:tcPr marL="9525" marR="9525" marT="9525" marB="0" anchor="b">
                    <a:lnL>
                      <a:noFill/>
                    </a:lnL>
                    <a:lnR>
                      <a:noFill/>
                    </a:lnR>
                    <a:lnT>
                      <a:noFill/>
                    </a:lnT>
                    <a:lnB>
                      <a:noFill/>
                    </a:lnB>
                    <a:noFill/>
                  </a:tcPr>
                </a:tc>
                <a:tc>
                  <a:txBody>
                    <a:bodyPr/>
                    <a:lstStyle/>
                    <a:p>
                      <a:pPr algn="r" fontAlgn="b"/>
                      <a:r>
                        <a:rPr lang="es-ES" sz="1400" b="1" i="0" u="none" strike="noStrike">
                          <a:solidFill>
                            <a:srgbClr val="000000"/>
                          </a:solidFill>
                          <a:effectLst/>
                          <a:latin typeface="Calibri" panose="020F0502020204030204" pitchFamily="34" charset="0"/>
                        </a:rPr>
                        <a:t>12,34%</a:t>
                      </a:r>
                    </a:p>
                  </a:txBody>
                  <a:tcPr marL="9525" marR="9525" marT="9525" marB="0" anchor="b">
                    <a:lnL>
                      <a:noFill/>
                    </a:lnL>
                    <a:lnR>
                      <a:noFill/>
                    </a:lnR>
                    <a:lnT>
                      <a:noFill/>
                    </a:lnT>
                    <a:lnB>
                      <a:noFill/>
                    </a:lnB>
                    <a:noFill/>
                  </a:tcPr>
                </a:tc>
                <a:extLst>
                  <a:ext uri="{0D108BD9-81ED-4DB2-BD59-A6C34878D82A}">
                    <a16:rowId xmlns:a16="http://schemas.microsoft.com/office/drawing/2014/main" val="794751158"/>
                  </a:ext>
                </a:extLst>
              </a:tr>
              <a:tr h="190500">
                <a:tc>
                  <a:txBody>
                    <a:bodyPr/>
                    <a:lstStyle/>
                    <a:p>
                      <a:pPr algn="l" fontAlgn="b"/>
                      <a:r>
                        <a:rPr lang="es-ES" sz="1400" b="0" i="0" u="none" strike="noStrike">
                          <a:solidFill>
                            <a:srgbClr val="000000"/>
                          </a:solidFill>
                          <a:effectLst/>
                          <a:latin typeface="Calibri" panose="020F0502020204030204" pitchFamily="34" charset="0"/>
                        </a:rPr>
                        <a:t>Comidas</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b"/>
                      <a:r>
                        <a:rPr lang="es-ES" sz="1400" b="0" i="0" u="none" strike="noStrike">
                          <a:solidFill>
                            <a:srgbClr val="000000"/>
                          </a:solidFill>
                          <a:effectLst/>
                          <a:latin typeface="Calibri" panose="020F0502020204030204" pitchFamily="34" charset="0"/>
                        </a:rPr>
                        <a:t>0,00</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b"/>
                      <a:r>
                        <a:rPr lang="es-ES" sz="1400" b="0" i="0" u="none" strike="noStrike">
                          <a:solidFill>
                            <a:srgbClr val="000000"/>
                          </a:solidFill>
                          <a:effectLst/>
                          <a:latin typeface="Calibri" panose="020F0502020204030204" pitchFamily="34" charset="0"/>
                        </a:rPr>
                        <a:t>693,12</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b"/>
                      <a:r>
                        <a:rPr lang="es-ES" sz="1400" b="1" i="0" u="none" strike="noStrike">
                          <a:solidFill>
                            <a:srgbClr val="000000"/>
                          </a:solidFill>
                          <a:effectLst/>
                          <a:latin typeface="Calibri" panose="020F0502020204030204" pitchFamily="34" charset="0"/>
                        </a:rPr>
                        <a:t>3,98%</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54239694"/>
                  </a:ext>
                </a:extLst>
              </a:tr>
              <a:tr h="190500">
                <a:tc>
                  <a:txBody>
                    <a:bodyPr/>
                    <a:lstStyle/>
                    <a:p>
                      <a:pPr algn="l" fontAlgn="b"/>
                      <a:r>
                        <a:rPr lang="es-ES" sz="1400" b="1" i="0" u="none" strike="noStrike">
                          <a:solidFill>
                            <a:srgbClr val="000000"/>
                          </a:solidFill>
                          <a:effectLst/>
                          <a:latin typeface="Calibri" panose="020F0502020204030204" pitchFamily="34" charset="0"/>
                        </a:rPr>
                        <a:t>TOTAL INGRESOS  CLUB</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r" fontAlgn="b"/>
                      <a:r>
                        <a:rPr lang="es-ES" sz="1400" b="1" i="0" u="none" strike="noStrike">
                          <a:solidFill>
                            <a:srgbClr val="000000"/>
                          </a:solidFill>
                          <a:effectLst/>
                          <a:latin typeface="Calibri" panose="020F0502020204030204" pitchFamily="34" charset="0"/>
                        </a:rPr>
                        <a:t>6.500,00</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r" fontAlgn="b"/>
                      <a:r>
                        <a:rPr lang="es-ES" sz="1400" b="1" i="0" u="none" strike="noStrike">
                          <a:solidFill>
                            <a:srgbClr val="000000"/>
                          </a:solidFill>
                          <a:effectLst/>
                          <a:latin typeface="Calibri" panose="020F0502020204030204" pitchFamily="34" charset="0"/>
                        </a:rPr>
                        <a:t>17.401,32</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r" fontAlgn="b"/>
                      <a:r>
                        <a:rPr lang="es-ES" sz="1400" b="1" i="0" u="none" strike="noStrike" dirty="0">
                          <a:solidFill>
                            <a:srgbClr val="000000"/>
                          </a:solidFill>
                          <a:effectLst/>
                          <a:latin typeface="Calibri" panose="020F0502020204030204" pitchFamily="34" charset="0"/>
                        </a:rPr>
                        <a:t>100,00%</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818881012"/>
                  </a:ext>
                </a:extLst>
              </a:tr>
            </a:tbl>
          </a:graphicData>
        </a:graphic>
      </p:graphicFrame>
    </p:spTree>
    <p:extLst>
      <p:ext uri="{BB962C8B-B14F-4D97-AF65-F5344CB8AC3E}">
        <p14:creationId xmlns:p14="http://schemas.microsoft.com/office/powerpoint/2010/main" val="21775003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7C7433E-B0F9-4030-B569-CA7643BA883D}"/>
              </a:ext>
            </a:extLst>
          </p:cNvPr>
          <p:cNvSpPr>
            <a:spLocks noGrp="1"/>
          </p:cNvSpPr>
          <p:nvPr>
            <p:ph type="ctrTitle"/>
          </p:nvPr>
        </p:nvSpPr>
        <p:spPr>
          <a:xfrm>
            <a:off x="561975" y="1649901"/>
            <a:ext cx="10287000" cy="2874473"/>
          </a:xfrm>
        </p:spPr>
        <p:txBody>
          <a:bodyPr anchor="t" anchorCtr="0">
            <a:normAutofit/>
          </a:bodyPr>
          <a:lstStyle/>
          <a:p>
            <a:pPr algn="l">
              <a:lnSpc>
                <a:spcPct val="150000"/>
              </a:lnSpc>
            </a:pPr>
            <a:r>
              <a:rPr lang="es-ES" sz="1800" b="1" dirty="0">
                <a:solidFill>
                  <a:srgbClr val="002060"/>
                </a:solidFill>
              </a:rPr>
              <a:t>Los gastos del Club pueden proceder de diversos conceptos, tal y como vamos comentando en los puntos siguientes. Dichos conceptos, son:</a:t>
            </a:r>
            <a:br>
              <a:rPr lang="es-ES" sz="1800" b="1" dirty="0">
                <a:solidFill>
                  <a:srgbClr val="002060"/>
                </a:solidFill>
              </a:rPr>
            </a:br>
            <a:r>
              <a:rPr lang="es-ES" sz="1800" b="1" dirty="0">
                <a:solidFill>
                  <a:srgbClr val="002060"/>
                </a:solidFill>
              </a:rPr>
              <a:t>1. LICENCIAS FEDERATIVAS</a:t>
            </a:r>
            <a:br>
              <a:rPr lang="es-ES" sz="1800" b="1" dirty="0">
                <a:solidFill>
                  <a:srgbClr val="002060"/>
                </a:solidFill>
              </a:rPr>
            </a:br>
            <a:r>
              <a:rPr lang="es-ES" sz="1800" b="1" dirty="0">
                <a:solidFill>
                  <a:srgbClr val="002060"/>
                </a:solidFill>
              </a:rPr>
              <a:t>2. INVERSIONES</a:t>
            </a:r>
            <a:br>
              <a:rPr lang="es-ES" sz="1800" b="1" dirty="0">
                <a:solidFill>
                  <a:srgbClr val="002060"/>
                </a:solidFill>
              </a:rPr>
            </a:br>
            <a:r>
              <a:rPr lang="es-ES" sz="1800" b="1" dirty="0">
                <a:solidFill>
                  <a:srgbClr val="002060"/>
                </a:solidFill>
              </a:rPr>
              <a:t>3. GASTOS CORRIENTES</a:t>
            </a:r>
            <a:br>
              <a:rPr lang="es-ES" sz="1800" b="1" dirty="0">
                <a:solidFill>
                  <a:srgbClr val="002060"/>
                </a:solidFill>
              </a:rPr>
            </a:br>
            <a:endParaRPr lang="es-ES" sz="1800" b="1" dirty="0">
              <a:solidFill>
                <a:srgbClr val="002060"/>
              </a:solidFill>
            </a:endParaRPr>
          </a:p>
        </p:txBody>
      </p:sp>
      <p:pic>
        <p:nvPicPr>
          <p:cNvPr id="6" name="Imagen 5">
            <a:extLst>
              <a:ext uri="{FF2B5EF4-FFF2-40B4-BE49-F238E27FC236}">
                <a16:creationId xmlns:a16="http://schemas.microsoft.com/office/drawing/2014/main" id="{E3E2898F-6842-3163-0097-1BB9C0607895}"/>
              </a:ext>
            </a:extLst>
          </p:cNvPr>
          <p:cNvPicPr>
            <a:picLocks noChangeAspect="1"/>
          </p:cNvPicPr>
          <p:nvPr/>
        </p:nvPicPr>
        <p:blipFill>
          <a:blip r:embed="rId2"/>
          <a:stretch>
            <a:fillRect/>
          </a:stretch>
        </p:blipFill>
        <p:spPr>
          <a:xfrm>
            <a:off x="10450569" y="247664"/>
            <a:ext cx="1552200" cy="1307759"/>
          </a:xfrm>
          <a:prstGeom prst="rect">
            <a:avLst/>
          </a:prstGeom>
        </p:spPr>
      </p:pic>
      <p:sp>
        <p:nvSpPr>
          <p:cNvPr id="7" name="CuadroTexto 6">
            <a:extLst>
              <a:ext uri="{FF2B5EF4-FFF2-40B4-BE49-F238E27FC236}">
                <a16:creationId xmlns:a16="http://schemas.microsoft.com/office/drawing/2014/main" id="{029DE675-FB12-5550-B568-CB89CAAB5FEC}"/>
              </a:ext>
            </a:extLst>
          </p:cNvPr>
          <p:cNvSpPr txBox="1"/>
          <p:nvPr/>
        </p:nvSpPr>
        <p:spPr>
          <a:xfrm>
            <a:off x="952500" y="901543"/>
            <a:ext cx="4897315" cy="523220"/>
          </a:xfrm>
          <a:prstGeom prst="rect">
            <a:avLst/>
          </a:prstGeom>
          <a:noFill/>
        </p:spPr>
        <p:txBody>
          <a:bodyPr wrap="square" rtlCol="0">
            <a:spAutoFit/>
          </a:bodyPr>
          <a:lstStyle/>
          <a:p>
            <a:r>
              <a:rPr lang="es-ES" sz="2800" b="1" dirty="0">
                <a:solidFill>
                  <a:srgbClr val="002060"/>
                </a:solidFill>
              </a:rPr>
              <a:t>Club Montañero Carbonero</a:t>
            </a:r>
          </a:p>
        </p:txBody>
      </p:sp>
    </p:spTree>
    <p:extLst>
      <p:ext uri="{BB962C8B-B14F-4D97-AF65-F5344CB8AC3E}">
        <p14:creationId xmlns:p14="http://schemas.microsoft.com/office/powerpoint/2010/main" val="909750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7C7433E-B0F9-4030-B569-CA7643BA883D}"/>
              </a:ext>
            </a:extLst>
          </p:cNvPr>
          <p:cNvSpPr>
            <a:spLocks noGrp="1"/>
          </p:cNvSpPr>
          <p:nvPr>
            <p:ph type="ctrTitle"/>
          </p:nvPr>
        </p:nvSpPr>
        <p:spPr>
          <a:xfrm>
            <a:off x="561975" y="1649901"/>
            <a:ext cx="10287000" cy="2874473"/>
          </a:xfrm>
        </p:spPr>
        <p:txBody>
          <a:bodyPr anchor="t" anchorCtr="0">
            <a:normAutofit/>
          </a:bodyPr>
          <a:lstStyle/>
          <a:p>
            <a:pPr algn="l">
              <a:lnSpc>
                <a:spcPct val="150000"/>
              </a:lnSpc>
            </a:pPr>
            <a:r>
              <a:rPr lang="es-ES" sz="1800" b="1" dirty="0">
                <a:solidFill>
                  <a:srgbClr val="002060"/>
                </a:solidFill>
              </a:rPr>
              <a:t>Los gastos del Club pueden proceder de diversos conceptos, tal y como vamos comentando en los puntos siguientes. Dichos conceptos, son:</a:t>
            </a:r>
            <a:br>
              <a:rPr lang="es-ES" sz="1800" b="1" dirty="0">
                <a:solidFill>
                  <a:srgbClr val="002060"/>
                </a:solidFill>
              </a:rPr>
            </a:br>
            <a:r>
              <a:rPr lang="es-ES" sz="2400" b="1" dirty="0">
                <a:solidFill>
                  <a:srgbClr val="002060"/>
                </a:solidFill>
              </a:rPr>
              <a:t>1. LICENCIAS FEDERATIVAS</a:t>
            </a:r>
            <a:br>
              <a:rPr lang="es-ES" sz="1800" b="1" dirty="0">
                <a:solidFill>
                  <a:srgbClr val="002060"/>
                </a:solidFill>
              </a:rPr>
            </a:br>
            <a:r>
              <a:rPr lang="es-ES" sz="1800" b="1" dirty="0">
                <a:solidFill>
                  <a:srgbClr val="002060"/>
                </a:solidFill>
              </a:rPr>
              <a:t>2. INVERSIONES</a:t>
            </a:r>
            <a:br>
              <a:rPr lang="es-ES" sz="1800" b="1" dirty="0">
                <a:solidFill>
                  <a:srgbClr val="002060"/>
                </a:solidFill>
              </a:rPr>
            </a:br>
            <a:r>
              <a:rPr lang="es-ES" sz="1800" b="1" dirty="0">
                <a:solidFill>
                  <a:srgbClr val="002060"/>
                </a:solidFill>
              </a:rPr>
              <a:t>3. GASTOS CORRIENTES</a:t>
            </a:r>
            <a:br>
              <a:rPr lang="es-ES" sz="1800" b="1" dirty="0">
                <a:solidFill>
                  <a:srgbClr val="002060"/>
                </a:solidFill>
              </a:rPr>
            </a:br>
            <a:endParaRPr lang="es-ES" sz="1800" b="1" dirty="0">
              <a:solidFill>
                <a:srgbClr val="002060"/>
              </a:solidFill>
            </a:endParaRPr>
          </a:p>
        </p:txBody>
      </p:sp>
      <p:pic>
        <p:nvPicPr>
          <p:cNvPr id="6" name="Imagen 5">
            <a:extLst>
              <a:ext uri="{FF2B5EF4-FFF2-40B4-BE49-F238E27FC236}">
                <a16:creationId xmlns:a16="http://schemas.microsoft.com/office/drawing/2014/main" id="{E3E2898F-6842-3163-0097-1BB9C0607895}"/>
              </a:ext>
            </a:extLst>
          </p:cNvPr>
          <p:cNvPicPr>
            <a:picLocks noChangeAspect="1"/>
          </p:cNvPicPr>
          <p:nvPr/>
        </p:nvPicPr>
        <p:blipFill>
          <a:blip r:embed="rId2"/>
          <a:stretch>
            <a:fillRect/>
          </a:stretch>
        </p:blipFill>
        <p:spPr>
          <a:xfrm>
            <a:off x="10450569" y="247664"/>
            <a:ext cx="1552200" cy="1307759"/>
          </a:xfrm>
          <a:prstGeom prst="rect">
            <a:avLst/>
          </a:prstGeom>
        </p:spPr>
      </p:pic>
      <p:sp>
        <p:nvSpPr>
          <p:cNvPr id="7" name="CuadroTexto 6">
            <a:extLst>
              <a:ext uri="{FF2B5EF4-FFF2-40B4-BE49-F238E27FC236}">
                <a16:creationId xmlns:a16="http://schemas.microsoft.com/office/drawing/2014/main" id="{029DE675-FB12-5550-B568-CB89CAAB5FEC}"/>
              </a:ext>
            </a:extLst>
          </p:cNvPr>
          <p:cNvSpPr txBox="1"/>
          <p:nvPr/>
        </p:nvSpPr>
        <p:spPr>
          <a:xfrm>
            <a:off x="952500" y="901543"/>
            <a:ext cx="4897315" cy="523220"/>
          </a:xfrm>
          <a:prstGeom prst="rect">
            <a:avLst/>
          </a:prstGeom>
          <a:noFill/>
        </p:spPr>
        <p:txBody>
          <a:bodyPr wrap="square" rtlCol="0">
            <a:spAutoFit/>
          </a:bodyPr>
          <a:lstStyle/>
          <a:p>
            <a:r>
              <a:rPr lang="es-ES" sz="2800" b="1" dirty="0">
                <a:solidFill>
                  <a:srgbClr val="002060"/>
                </a:solidFill>
              </a:rPr>
              <a:t>Club Montañero Carbonero</a:t>
            </a:r>
          </a:p>
        </p:txBody>
      </p:sp>
    </p:spTree>
    <p:extLst>
      <p:ext uri="{BB962C8B-B14F-4D97-AF65-F5344CB8AC3E}">
        <p14:creationId xmlns:p14="http://schemas.microsoft.com/office/powerpoint/2010/main" val="16465496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6CEEA292-8368-6B7D-C581-7CE2702AD1E7}"/>
              </a:ext>
            </a:extLst>
          </p:cNvPr>
          <p:cNvPicPr>
            <a:picLocks noChangeAspect="1"/>
          </p:cNvPicPr>
          <p:nvPr/>
        </p:nvPicPr>
        <p:blipFill>
          <a:blip r:embed="rId2"/>
          <a:stretch>
            <a:fillRect/>
          </a:stretch>
        </p:blipFill>
        <p:spPr>
          <a:xfrm>
            <a:off x="10559775" y="422275"/>
            <a:ext cx="1126218" cy="606425"/>
          </a:xfrm>
          <a:prstGeom prst="rect">
            <a:avLst/>
          </a:prstGeom>
        </p:spPr>
      </p:pic>
      <p:sp>
        <p:nvSpPr>
          <p:cNvPr id="5" name="CuadroTexto 4">
            <a:extLst>
              <a:ext uri="{FF2B5EF4-FFF2-40B4-BE49-F238E27FC236}">
                <a16:creationId xmlns:a16="http://schemas.microsoft.com/office/drawing/2014/main" id="{522D0A0B-8AF2-E577-18F3-75FD6E8C2779}"/>
              </a:ext>
            </a:extLst>
          </p:cNvPr>
          <p:cNvSpPr txBox="1"/>
          <p:nvPr/>
        </p:nvSpPr>
        <p:spPr>
          <a:xfrm>
            <a:off x="406378" y="356155"/>
            <a:ext cx="8756672" cy="369332"/>
          </a:xfrm>
          <a:prstGeom prst="rect">
            <a:avLst/>
          </a:prstGeom>
          <a:noFill/>
        </p:spPr>
        <p:txBody>
          <a:bodyPr wrap="square" rtlCol="0">
            <a:spAutoFit/>
          </a:bodyPr>
          <a:lstStyle/>
          <a:p>
            <a:r>
              <a:rPr lang="es-ES" b="1" dirty="0">
                <a:solidFill>
                  <a:srgbClr val="002060"/>
                </a:solidFill>
              </a:rPr>
              <a:t>TOTAL DE GASTOS POR LICENCIAS FEDERATIVAS-2024</a:t>
            </a:r>
          </a:p>
        </p:txBody>
      </p:sp>
      <p:pic>
        <p:nvPicPr>
          <p:cNvPr id="7" name="Imagen 6">
            <a:extLst>
              <a:ext uri="{FF2B5EF4-FFF2-40B4-BE49-F238E27FC236}">
                <a16:creationId xmlns:a16="http://schemas.microsoft.com/office/drawing/2014/main" id="{0D9196D0-7804-55F5-5577-726BB6FE444C}"/>
              </a:ext>
            </a:extLst>
          </p:cNvPr>
          <p:cNvPicPr>
            <a:picLocks noChangeAspect="1"/>
          </p:cNvPicPr>
          <p:nvPr/>
        </p:nvPicPr>
        <p:blipFill>
          <a:blip r:embed="rId3"/>
          <a:stretch>
            <a:fillRect/>
          </a:stretch>
        </p:blipFill>
        <p:spPr>
          <a:xfrm>
            <a:off x="10120631" y="483334"/>
            <a:ext cx="1552200" cy="1307759"/>
          </a:xfrm>
          <a:prstGeom prst="rect">
            <a:avLst/>
          </a:prstGeom>
        </p:spPr>
      </p:pic>
      <p:sp>
        <p:nvSpPr>
          <p:cNvPr id="8" name="CuadroTexto 7">
            <a:extLst>
              <a:ext uri="{FF2B5EF4-FFF2-40B4-BE49-F238E27FC236}">
                <a16:creationId xmlns:a16="http://schemas.microsoft.com/office/drawing/2014/main" id="{F43F8420-823A-8717-DDDE-29951D7DE2AE}"/>
              </a:ext>
            </a:extLst>
          </p:cNvPr>
          <p:cNvSpPr txBox="1"/>
          <p:nvPr/>
        </p:nvSpPr>
        <p:spPr>
          <a:xfrm>
            <a:off x="406378" y="1044369"/>
            <a:ext cx="9258300" cy="584775"/>
          </a:xfrm>
          <a:prstGeom prst="rect">
            <a:avLst/>
          </a:prstGeom>
          <a:noFill/>
        </p:spPr>
        <p:txBody>
          <a:bodyPr wrap="square" rtlCol="0">
            <a:spAutoFit/>
          </a:bodyPr>
          <a:lstStyle/>
          <a:p>
            <a:pPr algn="just"/>
            <a:r>
              <a:rPr lang="es-ES" sz="1600" dirty="0">
                <a:solidFill>
                  <a:srgbClr val="002060"/>
                </a:solidFill>
              </a:rPr>
              <a:t>Ya explicado en el presupuesto de ingresos, por cuanto el importe total del gasto de licencias federativas se ha repercutido íntegramente a los socios.</a:t>
            </a:r>
          </a:p>
        </p:txBody>
      </p:sp>
      <p:sp>
        <p:nvSpPr>
          <p:cNvPr id="10" name="CuadroTexto 9">
            <a:extLst>
              <a:ext uri="{FF2B5EF4-FFF2-40B4-BE49-F238E27FC236}">
                <a16:creationId xmlns:a16="http://schemas.microsoft.com/office/drawing/2014/main" id="{BFD9E8AB-6B11-71AB-CE95-D0C06E4448B3}"/>
              </a:ext>
            </a:extLst>
          </p:cNvPr>
          <p:cNvSpPr txBox="1"/>
          <p:nvPr/>
        </p:nvSpPr>
        <p:spPr>
          <a:xfrm>
            <a:off x="406378" y="5519200"/>
            <a:ext cx="10899797" cy="584775"/>
          </a:xfrm>
          <a:prstGeom prst="rect">
            <a:avLst/>
          </a:prstGeom>
          <a:noFill/>
        </p:spPr>
        <p:txBody>
          <a:bodyPr wrap="square" rtlCol="0">
            <a:spAutoFit/>
          </a:bodyPr>
          <a:lstStyle/>
          <a:p>
            <a:pPr algn="just"/>
            <a:r>
              <a:rPr lang="es-ES" sz="1600" dirty="0">
                <a:solidFill>
                  <a:srgbClr val="002060"/>
                </a:solidFill>
              </a:rPr>
              <a:t>Por tanto, un importe de 6,025,00 € se ha ejecutado como gasto de licencias federativas, aunque su repercusión total a los socios hace que no tenga efecto en la cuenta de resultados del Club para el ejercicio 2.024.</a:t>
            </a:r>
          </a:p>
        </p:txBody>
      </p:sp>
      <p:graphicFrame>
        <p:nvGraphicFramePr>
          <p:cNvPr id="3" name="Tabla 2">
            <a:extLst>
              <a:ext uri="{FF2B5EF4-FFF2-40B4-BE49-F238E27FC236}">
                <a16:creationId xmlns:a16="http://schemas.microsoft.com/office/drawing/2014/main" id="{D8DD6120-81A4-661E-6AB2-DAD75C82120B}"/>
              </a:ext>
            </a:extLst>
          </p:cNvPr>
          <p:cNvGraphicFramePr>
            <a:graphicFrameLocks noGrp="1"/>
          </p:cNvGraphicFramePr>
          <p:nvPr>
            <p:extLst>
              <p:ext uri="{D42A27DB-BD31-4B8C-83A1-F6EECF244321}">
                <p14:modId xmlns:p14="http://schemas.microsoft.com/office/powerpoint/2010/main" val="1231419041"/>
              </p:ext>
            </p:extLst>
          </p:nvPr>
        </p:nvGraphicFramePr>
        <p:xfrm>
          <a:off x="519169" y="1791092"/>
          <a:ext cx="3565547" cy="3566160"/>
        </p:xfrm>
        <a:graphic>
          <a:graphicData uri="http://schemas.openxmlformats.org/drawingml/2006/table">
            <a:tbl>
              <a:tblPr/>
              <a:tblGrid>
                <a:gridCol w="471911">
                  <a:extLst>
                    <a:ext uri="{9D8B030D-6E8A-4147-A177-3AD203B41FA5}">
                      <a16:colId xmlns:a16="http://schemas.microsoft.com/office/drawing/2014/main" val="3667980746"/>
                    </a:ext>
                  </a:extLst>
                </a:gridCol>
                <a:gridCol w="1069664">
                  <a:extLst>
                    <a:ext uri="{9D8B030D-6E8A-4147-A177-3AD203B41FA5}">
                      <a16:colId xmlns:a16="http://schemas.microsoft.com/office/drawing/2014/main" val="92922788"/>
                    </a:ext>
                  </a:extLst>
                </a:gridCol>
                <a:gridCol w="1038203">
                  <a:extLst>
                    <a:ext uri="{9D8B030D-6E8A-4147-A177-3AD203B41FA5}">
                      <a16:colId xmlns:a16="http://schemas.microsoft.com/office/drawing/2014/main" val="1186689134"/>
                    </a:ext>
                  </a:extLst>
                </a:gridCol>
                <a:gridCol w="985769">
                  <a:extLst>
                    <a:ext uri="{9D8B030D-6E8A-4147-A177-3AD203B41FA5}">
                      <a16:colId xmlns:a16="http://schemas.microsoft.com/office/drawing/2014/main" val="1883606228"/>
                    </a:ext>
                  </a:extLst>
                </a:gridCol>
              </a:tblGrid>
              <a:tr h="200025">
                <a:tc gridSpan="4">
                  <a:txBody>
                    <a:bodyPr/>
                    <a:lstStyle/>
                    <a:p>
                      <a:pPr algn="l" fontAlgn="b"/>
                      <a:r>
                        <a:rPr lang="es-ES" sz="1400" b="1" i="0" u="none" strike="noStrike">
                          <a:solidFill>
                            <a:srgbClr val="0070C0"/>
                          </a:solidFill>
                          <a:effectLst/>
                          <a:latin typeface="Calibri" panose="020F0502020204030204" pitchFamily="34" charset="0"/>
                        </a:rPr>
                        <a:t>TOTAL GASTOS X LICENCIAS-CMC 2024</a:t>
                      </a:r>
                    </a:p>
                  </a:txBody>
                  <a:tcPr marL="9525" marR="9525" marT="9525" marB="0" anchor="b">
                    <a:lnL>
                      <a:noFill/>
                    </a:lnL>
                    <a:lnR>
                      <a:noFill/>
                    </a:lnR>
                    <a:lnT>
                      <a:noFill/>
                    </a:lnT>
                    <a:lnB>
                      <a:noFill/>
                    </a:lnB>
                    <a:noFill/>
                  </a:tcPr>
                </a:tc>
                <a:tc hMerge="1">
                  <a:txBody>
                    <a:bodyPr/>
                    <a:lstStyle/>
                    <a:p>
                      <a:endParaRPr lang="es-ES"/>
                    </a:p>
                  </a:txBody>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2995938548"/>
                  </a:ext>
                </a:extLst>
              </a:tr>
              <a:tr h="200025">
                <a:tc>
                  <a:txBody>
                    <a:bodyPr/>
                    <a:lstStyle/>
                    <a:p>
                      <a:pPr algn="l" fontAlgn="b"/>
                      <a:endParaRPr lang="es-ES" sz="1400" b="1" i="0" u="none" strike="noStrike">
                        <a:solidFill>
                          <a:srgbClr val="0070C0"/>
                        </a:solidFill>
                        <a:effectLst/>
                        <a:latin typeface="Calibri" panose="020F0502020204030204" pitchFamily="34" charset="0"/>
                      </a:endParaRPr>
                    </a:p>
                  </a:txBody>
                  <a:tcPr marL="9525" marR="9525" marT="9525" marB="0" anchor="b">
                    <a:lnL>
                      <a:noFill/>
                    </a:lnL>
                    <a:lnR>
                      <a:noFill/>
                    </a:lnR>
                    <a:lnT>
                      <a:noFill/>
                    </a:lnT>
                    <a:lnB>
                      <a:noFill/>
                    </a:lnB>
                    <a:noFill/>
                  </a:tcPr>
                </a:tc>
                <a:tc>
                  <a:txBody>
                    <a:bodyPr/>
                    <a:lstStyle/>
                    <a:p>
                      <a:pPr algn="ctr" fontAlgn="b"/>
                      <a:endParaRPr lang="es-ES" sz="1400" b="0" i="0" u="none" strike="noStrike">
                        <a:solidFill>
                          <a:srgbClr val="0070C0"/>
                        </a:solidFill>
                        <a:effectLst/>
                        <a:latin typeface="Calibri" panose="020F0502020204030204" pitchFamily="34" charset="0"/>
                      </a:endParaRPr>
                    </a:p>
                  </a:txBody>
                  <a:tcPr marL="9525" marR="9525" marT="9525" marB="0" anchor="b">
                    <a:lnL>
                      <a:noFill/>
                    </a:lnL>
                    <a:lnR>
                      <a:noFill/>
                    </a:lnR>
                    <a:lnT>
                      <a:noFill/>
                    </a:lnT>
                    <a:lnB>
                      <a:noFill/>
                    </a:lnB>
                    <a:noFill/>
                  </a:tcPr>
                </a:tc>
                <a:tc>
                  <a:txBody>
                    <a:bodyPr/>
                    <a:lstStyle/>
                    <a:p>
                      <a:pPr algn="l" fontAlgn="b"/>
                      <a:endParaRPr lang="es-ES" sz="1400" b="0" i="0" u="none" strike="noStrike">
                        <a:solidFill>
                          <a:srgbClr val="0070C0"/>
                        </a:solidFill>
                        <a:effectLst/>
                        <a:latin typeface="Calibri" panose="020F0502020204030204" pitchFamily="34" charset="0"/>
                      </a:endParaRPr>
                    </a:p>
                  </a:txBody>
                  <a:tcPr marL="9525" marR="9525" marT="9525" marB="0" anchor="b">
                    <a:lnL>
                      <a:noFill/>
                    </a:lnL>
                    <a:lnR>
                      <a:noFill/>
                    </a:lnR>
                    <a:lnT>
                      <a:noFill/>
                    </a:lnT>
                    <a:lnB>
                      <a:noFill/>
                    </a:lnB>
                    <a:noFill/>
                  </a:tcPr>
                </a:tc>
                <a:tc>
                  <a:txBody>
                    <a:bodyPr/>
                    <a:lstStyle/>
                    <a:p>
                      <a:pPr algn="l" fontAlgn="b"/>
                      <a:endParaRPr lang="es-ES" sz="1400" b="1" i="0" u="none" strike="noStrike">
                        <a:solidFill>
                          <a:srgbClr val="0070C0"/>
                        </a:solidFill>
                        <a:effectLst/>
                        <a:latin typeface="Calibri" panose="020F0502020204030204" pitchFamily="34" charset="0"/>
                      </a:endParaRPr>
                    </a:p>
                  </a:txBody>
                  <a:tcPr marL="9525" marR="9525" marT="9525" marB="0" anchor="b">
                    <a:lnL>
                      <a:noFill/>
                    </a:lnL>
                    <a:lnR>
                      <a:noFill/>
                    </a:lnR>
                    <a:lnT>
                      <a:noFill/>
                    </a:lnT>
                    <a:lnB>
                      <a:noFill/>
                    </a:lnB>
                    <a:noFill/>
                  </a:tcPr>
                </a:tc>
                <a:extLst>
                  <a:ext uri="{0D108BD9-81ED-4DB2-BD59-A6C34878D82A}">
                    <a16:rowId xmlns:a16="http://schemas.microsoft.com/office/drawing/2014/main" val="4259691549"/>
                  </a:ext>
                </a:extLst>
              </a:tr>
              <a:tr h="190500">
                <a:tc>
                  <a:txBody>
                    <a:bodyPr/>
                    <a:lstStyle/>
                    <a:p>
                      <a:pPr algn="l" fontAlgn="b"/>
                      <a:endParaRPr lang="es-ES" sz="1400" b="1"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noFill/>
                  </a:tcPr>
                </a:tc>
                <a:tc>
                  <a:txBody>
                    <a:bodyPr/>
                    <a:lstStyle/>
                    <a:p>
                      <a:pPr algn="ctr" fontAlgn="b"/>
                      <a:r>
                        <a:rPr lang="es-ES" sz="1400" b="1" i="0" u="none" strike="noStrike">
                          <a:solidFill>
                            <a:srgbClr val="000000"/>
                          </a:solidFill>
                          <a:effectLst/>
                          <a:latin typeface="Calibri" panose="020F0502020204030204" pitchFamily="34" charset="0"/>
                        </a:rPr>
                        <a:t>Nº Licencias</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b"/>
                      <a:r>
                        <a:rPr lang="es-ES" sz="1400" b="1" i="0" u="none" strike="noStrike">
                          <a:solidFill>
                            <a:srgbClr val="000000"/>
                          </a:solidFill>
                          <a:effectLst/>
                          <a:latin typeface="Calibri" panose="020F0502020204030204" pitchFamily="34" charset="0"/>
                        </a:rPr>
                        <a:t>Precio</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b"/>
                      <a:r>
                        <a:rPr lang="es-ES" sz="1400" b="1" i="0" u="none" strike="noStrike">
                          <a:solidFill>
                            <a:srgbClr val="000000"/>
                          </a:solidFill>
                          <a:effectLst/>
                          <a:latin typeface="Calibri" panose="020F0502020204030204" pitchFamily="34" charset="0"/>
                        </a:rPr>
                        <a:t>Importe</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15118110"/>
                  </a:ext>
                </a:extLst>
              </a:tr>
              <a:tr h="190500">
                <a:tc>
                  <a:txBody>
                    <a:bodyPr/>
                    <a:lstStyle/>
                    <a:p>
                      <a:pPr algn="l" fontAlgn="b"/>
                      <a:r>
                        <a:rPr lang="es-ES" sz="1400" b="1" i="0" u="none" strike="noStrike">
                          <a:solidFill>
                            <a:srgbClr val="000000"/>
                          </a:solidFill>
                          <a:effectLst/>
                          <a:latin typeface="Calibri" panose="020F0502020204030204" pitchFamily="34" charset="0"/>
                        </a:rPr>
                        <a:t>A</a:t>
                      </a:r>
                    </a:p>
                  </a:txBody>
                  <a:tcPr marL="9525" marR="9525" marT="9525" marB="0" anchor="b">
                    <a:lnL>
                      <a:noFill/>
                    </a:lnL>
                    <a:lnR>
                      <a:noFill/>
                    </a:lnR>
                    <a:lnT>
                      <a:noFill/>
                    </a:lnT>
                    <a:lnB>
                      <a:noFill/>
                    </a:lnB>
                    <a:noFill/>
                  </a:tcPr>
                </a:tc>
                <a:tc>
                  <a:txBody>
                    <a:bodyPr/>
                    <a:lstStyle/>
                    <a:p>
                      <a:pPr algn="ctr" fontAlgn="b"/>
                      <a:r>
                        <a:rPr lang="es-ES" sz="1400" b="0" i="0" u="none" strike="noStrike">
                          <a:solidFill>
                            <a:srgbClr val="000000"/>
                          </a:solidFill>
                          <a:effectLst/>
                          <a:latin typeface="Calibri" panose="020F0502020204030204" pitchFamily="34" charset="0"/>
                        </a:rPr>
                        <a:t>66</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fontAlgn="b"/>
                      <a:r>
                        <a:rPr lang="es-ES" sz="1400" b="0" i="0" u="none" strike="noStrike">
                          <a:solidFill>
                            <a:srgbClr val="000000"/>
                          </a:solidFill>
                          <a:effectLst/>
                          <a:latin typeface="Calibri" panose="020F0502020204030204" pitchFamily="34" charset="0"/>
                        </a:rPr>
                        <a:t>43</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r" fontAlgn="b"/>
                      <a:r>
                        <a:rPr lang="es-ES" sz="1400" b="1" i="0" u="none" strike="noStrike">
                          <a:solidFill>
                            <a:srgbClr val="000000"/>
                          </a:solidFill>
                          <a:effectLst/>
                          <a:latin typeface="Calibri" panose="020F0502020204030204" pitchFamily="34" charset="0"/>
                        </a:rPr>
                        <a:t>2.838,00</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727123368"/>
                  </a:ext>
                </a:extLst>
              </a:tr>
              <a:tr h="190500">
                <a:tc>
                  <a:txBody>
                    <a:bodyPr/>
                    <a:lstStyle/>
                    <a:p>
                      <a:pPr algn="l" fontAlgn="b"/>
                      <a:r>
                        <a:rPr lang="es-ES" sz="1400" b="1" i="0" u="none" strike="noStrike">
                          <a:solidFill>
                            <a:srgbClr val="000000"/>
                          </a:solidFill>
                          <a:effectLst/>
                          <a:latin typeface="Calibri" panose="020F0502020204030204" pitchFamily="34" charset="0"/>
                        </a:rPr>
                        <a:t>A</a:t>
                      </a:r>
                    </a:p>
                  </a:txBody>
                  <a:tcPr marL="9525" marR="9525" marT="9525" marB="0" anchor="b">
                    <a:lnL>
                      <a:noFill/>
                    </a:lnL>
                    <a:lnR>
                      <a:noFill/>
                    </a:lnR>
                    <a:lnT>
                      <a:noFill/>
                    </a:lnT>
                    <a:lnB>
                      <a:noFill/>
                    </a:lnB>
                    <a:noFill/>
                  </a:tcPr>
                </a:tc>
                <a:tc>
                  <a:txBody>
                    <a:bodyPr/>
                    <a:lstStyle/>
                    <a:p>
                      <a:pPr algn="ctr" fontAlgn="b"/>
                      <a:r>
                        <a:rPr lang="es-ES" sz="1400" b="0" i="0" u="none" strike="noStrike">
                          <a:solidFill>
                            <a:srgbClr val="000000"/>
                          </a:solidFill>
                          <a:effectLst/>
                          <a:latin typeface="Calibri" panose="020F0502020204030204" pitchFamily="34" charset="0"/>
                        </a:rPr>
                        <a:t>5</a:t>
                      </a:r>
                    </a:p>
                  </a:txBody>
                  <a:tcPr marL="9525" marR="9525" marT="9525" marB="0" anchor="b">
                    <a:lnL>
                      <a:noFill/>
                    </a:lnL>
                    <a:lnR>
                      <a:noFill/>
                    </a:lnR>
                    <a:lnT>
                      <a:noFill/>
                    </a:lnT>
                    <a:lnB>
                      <a:noFill/>
                    </a:lnB>
                    <a:noFill/>
                  </a:tcPr>
                </a:tc>
                <a:tc>
                  <a:txBody>
                    <a:bodyPr/>
                    <a:lstStyle/>
                    <a:p>
                      <a:pPr algn="ctr" fontAlgn="b"/>
                      <a:r>
                        <a:rPr lang="es-ES" sz="1400" b="0" i="0" u="none" strike="noStrike">
                          <a:solidFill>
                            <a:srgbClr val="000000"/>
                          </a:solidFill>
                          <a:effectLst/>
                          <a:latin typeface="Calibri" panose="020F0502020204030204" pitchFamily="34" charset="0"/>
                        </a:rPr>
                        <a:t>10</a:t>
                      </a:r>
                    </a:p>
                  </a:txBody>
                  <a:tcPr marL="9525" marR="9525" marT="9525" marB="0" anchor="b">
                    <a:lnL>
                      <a:noFill/>
                    </a:lnL>
                    <a:lnR>
                      <a:noFill/>
                    </a:lnR>
                    <a:lnT>
                      <a:noFill/>
                    </a:lnT>
                    <a:lnB>
                      <a:noFill/>
                    </a:lnB>
                    <a:noFill/>
                  </a:tcPr>
                </a:tc>
                <a:tc>
                  <a:txBody>
                    <a:bodyPr/>
                    <a:lstStyle/>
                    <a:p>
                      <a:pPr algn="r" fontAlgn="b"/>
                      <a:r>
                        <a:rPr lang="es-ES" sz="1400" b="1" i="0" u="none" strike="noStrike">
                          <a:solidFill>
                            <a:srgbClr val="000000"/>
                          </a:solidFill>
                          <a:effectLst/>
                          <a:latin typeface="Calibri" panose="020F0502020204030204" pitchFamily="34" charset="0"/>
                        </a:rPr>
                        <a:t>50,00</a:t>
                      </a:r>
                    </a:p>
                  </a:txBody>
                  <a:tcPr marL="9525" marR="9525" marT="9525" marB="0" anchor="b">
                    <a:lnL>
                      <a:noFill/>
                    </a:lnL>
                    <a:lnR>
                      <a:noFill/>
                    </a:lnR>
                    <a:lnT>
                      <a:noFill/>
                    </a:lnT>
                    <a:lnB>
                      <a:noFill/>
                    </a:lnB>
                    <a:noFill/>
                  </a:tcPr>
                </a:tc>
                <a:extLst>
                  <a:ext uri="{0D108BD9-81ED-4DB2-BD59-A6C34878D82A}">
                    <a16:rowId xmlns:a16="http://schemas.microsoft.com/office/drawing/2014/main" val="3377731238"/>
                  </a:ext>
                </a:extLst>
              </a:tr>
              <a:tr h="190500">
                <a:tc>
                  <a:txBody>
                    <a:bodyPr/>
                    <a:lstStyle/>
                    <a:p>
                      <a:pPr algn="l" fontAlgn="b"/>
                      <a:r>
                        <a:rPr lang="es-ES" sz="1400" b="1" i="0" u="none" strike="noStrike">
                          <a:solidFill>
                            <a:srgbClr val="000000"/>
                          </a:solidFill>
                          <a:effectLst/>
                          <a:latin typeface="Calibri" panose="020F0502020204030204" pitchFamily="34" charset="0"/>
                        </a:rPr>
                        <a:t>A1</a:t>
                      </a:r>
                    </a:p>
                  </a:txBody>
                  <a:tcPr marL="9525" marR="9525" marT="9525" marB="0" anchor="b">
                    <a:lnL>
                      <a:noFill/>
                    </a:lnL>
                    <a:lnR>
                      <a:noFill/>
                    </a:lnR>
                    <a:lnT>
                      <a:noFill/>
                    </a:lnT>
                    <a:lnB>
                      <a:noFill/>
                    </a:lnB>
                    <a:noFill/>
                  </a:tcPr>
                </a:tc>
                <a:tc>
                  <a:txBody>
                    <a:bodyPr/>
                    <a:lstStyle/>
                    <a:p>
                      <a:pPr algn="ctr" fontAlgn="b"/>
                      <a:r>
                        <a:rPr lang="es-ES" sz="1400" b="0" i="0" u="none" strike="noStrike">
                          <a:solidFill>
                            <a:srgbClr val="000000"/>
                          </a:solidFill>
                          <a:effectLst/>
                          <a:latin typeface="Calibri" panose="020F0502020204030204" pitchFamily="34" charset="0"/>
                        </a:rPr>
                        <a:t>7</a:t>
                      </a:r>
                    </a:p>
                  </a:txBody>
                  <a:tcPr marL="9525" marR="9525" marT="9525" marB="0" anchor="b">
                    <a:lnL>
                      <a:noFill/>
                    </a:lnL>
                    <a:lnR>
                      <a:noFill/>
                    </a:lnR>
                    <a:lnT>
                      <a:noFill/>
                    </a:lnT>
                    <a:lnB>
                      <a:noFill/>
                    </a:lnB>
                    <a:noFill/>
                  </a:tcPr>
                </a:tc>
                <a:tc>
                  <a:txBody>
                    <a:bodyPr/>
                    <a:lstStyle/>
                    <a:p>
                      <a:pPr algn="ctr" fontAlgn="b"/>
                      <a:r>
                        <a:rPr lang="es-ES" sz="1400" b="0" i="0" u="none" strike="noStrike">
                          <a:solidFill>
                            <a:srgbClr val="000000"/>
                          </a:solidFill>
                          <a:effectLst/>
                          <a:latin typeface="Calibri" panose="020F0502020204030204" pitchFamily="34" charset="0"/>
                        </a:rPr>
                        <a:t>29</a:t>
                      </a:r>
                    </a:p>
                  </a:txBody>
                  <a:tcPr marL="9525" marR="9525" marT="9525" marB="0" anchor="b">
                    <a:lnL>
                      <a:noFill/>
                    </a:lnL>
                    <a:lnR>
                      <a:noFill/>
                    </a:lnR>
                    <a:lnT>
                      <a:noFill/>
                    </a:lnT>
                    <a:lnB>
                      <a:noFill/>
                    </a:lnB>
                    <a:noFill/>
                  </a:tcPr>
                </a:tc>
                <a:tc>
                  <a:txBody>
                    <a:bodyPr/>
                    <a:lstStyle/>
                    <a:p>
                      <a:pPr algn="r" fontAlgn="b"/>
                      <a:r>
                        <a:rPr lang="es-ES" sz="1400" b="1" i="0" u="none" strike="noStrike">
                          <a:solidFill>
                            <a:srgbClr val="000000"/>
                          </a:solidFill>
                          <a:effectLst/>
                          <a:latin typeface="Calibri" panose="020F0502020204030204" pitchFamily="34" charset="0"/>
                        </a:rPr>
                        <a:t>203,00</a:t>
                      </a:r>
                    </a:p>
                  </a:txBody>
                  <a:tcPr marL="9525" marR="9525" marT="9525" marB="0" anchor="b">
                    <a:lnL>
                      <a:noFill/>
                    </a:lnL>
                    <a:lnR>
                      <a:noFill/>
                    </a:lnR>
                    <a:lnT>
                      <a:noFill/>
                    </a:lnT>
                    <a:lnB>
                      <a:noFill/>
                    </a:lnB>
                    <a:noFill/>
                  </a:tcPr>
                </a:tc>
                <a:extLst>
                  <a:ext uri="{0D108BD9-81ED-4DB2-BD59-A6C34878D82A}">
                    <a16:rowId xmlns:a16="http://schemas.microsoft.com/office/drawing/2014/main" val="3288227898"/>
                  </a:ext>
                </a:extLst>
              </a:tr>
              <a:tr h="190500">
                <a:tc>
                  <a:txBody>
                    <a:bodyPr/>
                    <a:lstStyle/>
                    <a:p>
                      <a:pPr algn="l" fontAlgn="b"/>
                      <a:r>
                        <a:rPr lang="es-ES" sz="1400" b="1" i="0" u="none" strike="noStrike">
                          <a:solidFill>
                            <a:srgbClr val="000000"/>
                          </a:solidFill>
                          <a:effectLst/>
                          <a:latin typeface="Calibri" panose="020F0502020204030204" pitchFamily="34" charset="0"/>
                        </a:rPr>
                        <a:t>A1</a:t>
                      </a:r>
                    </a:p>
                  </a:txBody>
                  <a:tcPr marL="9525" marR="9525" marT="9525" marB="0" anchor="b">
                    <a:lnL>
                      <a:noFill/>
                    </a:lnL>
                    <a:lnR>
                      <a:noFill/>
                    </a:lnR>
                    <a:lnT>
                      <a:noFill/>
                    </a:lnT>
                    <a:lnB>
                      <a:noFill/>
                    </a:lnB>
                    <a:noFill/>
                  </a:tcPr>
                </a:tc>
                <a:tc>
                  <a:txBody>
                    <a:bodyPr/>
                    <a:lstStyle/>
                    <a:p>
                      <a:pPr algn="ctr" fontAlgn="b"/>
                      <a:r>
                        <a:rPr lang="es-ES" sz="1400" b="0" i="0" u="none" strike="noStrike">
                          <a:solidFill>
                            <a:srgbClr val="000000"/>
                          </a:solidFill>
                          <a:effectLst/>
                          <a:latin typeface="Calibri" panose="020F0502020204030204" pitchFamily="34" charset="0"/>
                        </a:rPr>
                        <a:t>3</a:t>
                      </a:r>
                    </a:p>
                  </a:txBody>
                  <a:tcPr marL="9525" marR="9525" marT="9525" marB="0" anchor="b">
                    <a:lnL>
                      <a:noFill/>
                    </a:lnL>
                    <a:lnR>
                      <a:noFill/>
                    </a:lnR>
                    <a:lnT>
                      <a:noFill/>
                    </a:lnT>
                    <a:lnB>
                      <a:noFill/>
                    </a:lnB>
                    <a:noFill/>
                  </a:tcPr>
                </a:tc>
                <a:tc>
                  <a:txBody>
                    <a:bodyPr/>
                    <a:lstStyle/>
                    <a:p>
                      <a:pPr algn="ctr" fontAlgn="b"/>
                      <a:r>
                        <a:rPr lang="es-ES" sz="1400" b="0" i="0" u="none" strike="noStrike">
                          <a:solidFill>
                            <a:srgbClr val="000000"/>
                          </a:solidFill>
                          <a:effectLst/>
                          <a:latin typeface="Calibri" panose="020F0502020204030204" pitchFamily="34" charset="0"/>
                        </a:rPr>
                        <a:t>24</a:t>
                      </a:r>
                    </a:p>
                  </a:txBody>
                  <a:tcPr marL="9525" marR="9525" marT="9525" marB="0" anchor="b">
                    <a:lnL>
                      <a:noFill/>
                    </a:lnL>
                    <a:lnR>
                      <a:noFill/>
                    </a:lnR>
                    <a:lnT>
                      <a:noFill/>
                    </a:lnT>
                    <a:lnB>
                      <a:noFill/>
                    </a:lnB>
                    <a:noFill/>
                  </a:tcPr>
                </a:tc>
                <a:tc>
                  <a:txBody>
                    <a:bodyPr/>
                    <a:lstStyle/>
                    <a:p>
                      <a:pPr algn="r" fontAlgn="b"/>
                      <a:r>
                        <a:rPr lang="es-ES" sz="1400" b="1" i="0" u="none" strike="noStrike">
                          <a:solidFill>
                            <a:srgbClr val="000000"/>
                          </a:solidFill>
                          <a:effectLst/>
                          <a:latin typeface="Calibri" panose="020F0502020204030204" pitchFamily="34" charset="0"/>
                        </a:rPr>
                        <a:t>72,00</a:t>
                      </a:r>
                    </a:p>
                  </a:txBody>
                  <a:tcPr marL="9525" marR="9525" marT="9525" marB="0" anchor="b">
                    <a:lnL>
                      <a:noFill/>
                    </a:lnL>
                    <a:lnR>
                      <a:noFill/>
                    </a:lnR>
                    <a:lnT>
                      <a:noFill/>
                    </a:lnT>
                    <a:lnB>
                      <a:noFill/>
                    </a:lnB>
                    <a:noFill/>
                  </a:tcPr>
                </a:tc>
                <a:extLst>
                  <a:ext uri="{0D108BD9-81ED-4DB2-BD59-A6C34878D82A}">
                    <a16:rowId xmlns:a16="http://schemas.microsoft.com/office/drawing/2014/main" val="3926979177"/>
                  </a:ext>
                </a:extLst>
              </a:tr>
              <a:tr h="190500">
                <a:tc>
                  <a:txBody>
                    <a:bodyPr/>
                    <a:lstStyle/>
                    <a:p>
                      <a:pPr algn="l" fontAlgn="b"/>
                      <a:r>
                        <a:rPr lang="es-ES" sz="1400" b="1" i="0" u="none" strike="noStrike">
                          <a:solidFill>
                            <a:srgbClr val="000000"/>
                          </a:solidFill>
                          <a:effectLst/>
                          <a:latin typeface="Calibri" panose="020F0502020204030204" pitchFamily="34" charset="0"/>
                        </a:rPr>
                        <a:t>A1</a:t>
                      </a:r>
                    </a:p>
                  </a:txBody>
                  <a:tcPr marL="9525" marR="9525" marT="9525" marB="0" anchor="b">
                    <a:lnL>
                      <a:noFill/>
                    </a:lnL>
                    <a:lnR>
                      <a:noFill/>
                    </a:lnR>
                    <a:lnT>
                      <a:noFill/>
                    </a:lnT>
                    <a:lnB>
                      <a:noFill/>
                    </a:lnB>
                    <a:noFill/>
                  </a:tcPr>
                </a:tc>
                <a:tc>
                  <a:txBody>
                    <a:bodyPr/>
                    <a:lstStyle/>
                    <a:p>
                      <a:pPr algn="ctr" fontAlgn="b"/>
                      <a:r>
                        <a:rPr lang="es-ES" sz="1400" b="0" i="0" u="none" strike="noStrike">
                          <a:solidFill>
                            <a:srgbClr val="000000"/>
                          </a:solidFill>
                          <a:effectLst/>
                          <a:latin typeface="Calibri" panose="020F0502020204030204" pitchFamily="34" charset="0"/>
                        </a:rPr>
                        <a:t>1</a:t>
                      </a:r>
                    </a:p>
                  </a:txBody>
                  <a:tcPr marL="9525" marR="9525" marT="9525" marB="0" anchor="b">
                    <a:lnL>
                      <a:noFill/>
                    </a:lnL>
                    <a:lnR>
                      <a:noFill/>
                    </a:lnR>
                    <a:lnT>
                      <a:noFill/>
                    </a:lnT>
                    <a:lnB>
                      <a:noFill/>
                    </a:lnB>
                    <a:noFill/>
                  </a:tcPr>
                </a:tc>
                <a:tc>
                  <a:txBody>
                    <a:bodyPr/>
                    <a:lstStyle/>
                    <a:p>
                      <a:pPr algn="ctr" fontAlgn="b"/>
                      <a:r>
                        <a:rPr lang="es-ES" sz="1400" b="0" i="0" u="none" strike="noStrike">
                          <a:solidFill>
                            <a:srgbClr val="000000"/>
                          </a:solidFill>
                          <a:effectLst/>
                          <a:latin typeface="Calibri" panose="020F0502020204030204" pitchFamily="34" charset="0"/>
                        </a:rPr>
                        <a:t>8</a:t>
                      </a:r>
                    </a:p>
                  </a:txBody>
                  <a:tcPr marL="9525" marR="9525" marT="9525" marB="0" anchor="b">
                    <a:lnL>
                      <a:noFill/>
                    </a:lnL>
                    <a:lnR>
                      <a:noFill/>
                    </a:lnR>
                    <a:lnT>
                      <a:noFill/>
                    </a:lnT>
                    <a:lnB>
                      <a:noFill/>
                    </a:lnB>
                    <a:noFill/>
                  </a:tcPr>
                </a:tc>
                <a:tc>
                  <a:txBody>
                    <a:bodyPr/>
                    <a:lstStyle/>
                    <a:p>
                      <a:pPr algn="r" fontAlgn="b"/>
                      <a:r>
                        <a:rPr lang="es-ES" sz="1400" b="1" i="0" u="none" strike="noStrike">
                          <a:solidFill>
                            <a:srgbClr val="000000"/>
                          </a:solidFill>
                          <a:effectLst/>
                          <a:latin typeface="Calibri" panose="020F0502020204030204" pitchFamily="34" charset="0"/>
                        </a:rPr>
                        <a:t>8,00</a:t>
                      </a:r>
                    </a:p>
                  </a:txBody>
                  <a:tcPr marL="9525" marR="9525" marT="9525" marB="0" anchor="b">
                    <a:lnL>
                      <a:noFill/>
                    </a:lnL>
                    <a:lnR>
                      <a:noFill/>
                    </a:lnR>
                    <a:lnT>
                      <a:noFill/>
                    </a:lnT>
                    <a:lnB>
                      <a:noFill/>
                    </a:lnB>
                    <a:noFill/>
                  </a:tcPr>
                </a:tc>
                <a:extLst>
                  <a:ext uri="{0D108BD9-81ED-4DB2-BD59-A6C34878D82A}">
                    <a16:rowId xmlns:a16="http://schemas.microsoft.com/office/drawing/2014/main" val="2034512018"/>
                  </a:ext>
                </a:extLst>
              </a:tr>
              <a:tr h="190500">
                <a:tc>
                  <a:txBody>
                    <a:bodyPr/>
                    <a:lstStyle/>
                    <a:p>
                      <a:pPr algn="l" fontAlgn="b"/>
                      <a:r>
                        <a:rPr lang="es-ES" sz="1400" b="1" i="0" u="none" strike="noStrike">
                          <a:solidFill>
                            <a:srgbClr val="000000"/>
                          </a:solidFill>
                          <a:effectLst/>
                          <a:latin typeface="Calibri" panose="020F0502020204030204" pitchFamily="34" charset="0"/>
                        </a:rPr>
                        <a:t>A+</a:t>
                      </a:r>
                    </a:p>
                  </a:txBody>
                  <a:tcPr marL="9525" marR="9525" marT="9525" marB="0" anchor="b">
                    <a:lnL>
                      <a:noFill/>
                    </a:lnL>
                    <a:lnR>
                      <a:noFill/>
                    </a:lnR>
                    <a:lnT>
                      <a:noFill/>
                    </a:lnT>
                    <a:lnB>
                      <a:noFill/>
                    </a:lnB>
                    <a:noFill/>
                  </a:tcPr>
                </a:tc>
                <a:tc>
                  <a:txBody>
                    <a:bodyPr/>
                    <a:lstStyle/>
                    <a:p>
                      <a:pPr algn="ctr" fontAlgn="b"/>
                      <a:r>
                        <a:rPr lang="es-ES" sz="1400" b="0" i="0" u="none" strike="noStrike">
                          <a:solidFill>
                            <a:srgbClr val="000000"/>
                          </a:solidFill>
                          <a:effectLst/>
                          <a:latin typeface="Calibri" panose="020F0502020204030204" pitchFamily="34" charset="0"/>
                        </a:rPr>
                        <a:t>6</a:t>
                      </a:r>
                    </a:p>
                  </a:txBody>
                  <a:tcPr marL="9525" marR="9525" marT="9525" marB="0" anchor="b">
                    <a:lnL>
                      <a:noFill/>
                    </a:lnL>
                    <a:lnR>
                      <a:noFill/>
                    </a:lnR>
                    <a:lnT>
                      <a:noFill/>
                    </a:lnT>
                    <a:lnB>
                      <a:noFill/>
                    </a:lnB>
                    <a:noFill/>
                  </a:tcPr>
                </a:tc>
                <a:tc>
                  <a:txBody>
                    <a:bodyPr/>
                    <a:lstStyle/>
                    <a:p>
                      <a:pPr algn="ctr" fontAlgn="b"/>
                      <a:r>
                        <a:rPr lang="es-ES" sz="1400" b="0" i="0" u="none" strike="noStrike">
                          <a:solidFill>
                            <a:srgbClr val="000000"/>
                          </a:solidFill>
                          <a:effectLst/>
                          <a:latin typeface="Calibri" panose="020F0502020204030204" pitchFamily="34" charset="0"/>
                        </a:rPr>
                        <a:t>55</a:t>
                      </a:r>
                    </a:p>
                  </a:txBody>
                  <a:tcPr marL="9525" marR="9525" marT="9525" marB="0" anchor="b">
                    <a:lnL>
                      <a:noFill/>
                    </a:lnL>
                    <a:lnR>
                      <a:noFill/>
                    </a:lnR>
                    <a:lnT>
                      <a:noFill/>
                    </a:lnT>
                    <a:lnB>
                      <a:noFill/>
                    </a:lnB>
                    <a:noFill/>
                  </a:tcPr>
                </a:tc>
                <a:tc>
                  <a:txBody>
                    <a:bodyPr/>
                    <a:lstStyle/>
                    <a:p>
                      <a:pPr algn="r" fontAlgn="b"/>
                      <a:r>
                        <a:rPr lang="es-ES" sz="1400" b="1" i="0" u="none" strike="noStrike">
                          <a:solidFill>
                            <a:srgbClr val="000000"/>
                          </a:solidFill>
                          <a:effectLst/>
                          <a:latin typeface="Calibri" panose="020F0502020204030204" pitchFamily="34" charset="0"/>
                        </a:rPr>
                        <a:t>330,00</a:t>
                      </a:r>
                    </a:p>
                  </a:txBody>
                  <a:tcPr marL="9525" marR="9525" marT="9525" marB="0" anchor="b">
                    <a:lnL>
                      <a:noFill/>
                    </a:lnL>
                    <a:lnR>
                      <a:noFill/>
                    </a:lnR>
                    <a:lnT>
                      <a:noFill/>
                    </a:lnT>
                    <a:lnB>
                      <a:noFill/>
                    </a:lnB>
                    <a:noFill/>
                  </a:tcPr>
                </a:tc>
                <a:extLst>
                  <a:ext uri="{0D108BD9-81ED-4DB2-BD59-A6C34878D82A}">
                    <a16:rowId xmlns:a16="http://schemas.microsoft.com/office/drawing/2014/main" val="2342498265"/>
                  </a:ext>
                </a:extLst>
              </a:tr>
              <a:tr h="190500">
                <a:tc>
                  <a:txBody>
                    <a:bodyPr/>
                    <a:lstStyle/>
                    <a:p>
                      <a:pPr algn="l" fontAlgn="b"/>
                      <a:r>
                        <a:rPr lang="es-ES" sz="1400" b="1" i="0" u="none" strike="noStrike">
                          <a:solidFill>
                            <a:srgbClr val="000000"/>
                          </a:solidFill>
                          <a:effectLst/>
                          <a:latin typeface="Calibri" panose="020F0502020204030204" pitchFamily="34" charset="0"/>
                        </a:rPr>
                        <a:t>A1+</a:t>
                      </a:r>
                    </a:p>
                  </a:txBody>
                  <a:tcPr marL="9525" marR="9525" marT="9525" marB="0" anchor="b">
                    <a:lnL>
                      <a:noFill/>
                    </a:lnL>
                    <a:lnR>
                      <a:noFill/>
                    </a:lnR>
                    <a:lnT>
                      <a:noFill/>
                    </a:lnT>
                    <a:lnB>
                      <a:noFill/>
                    </a:lnB>
                    <a:noFill/>
                  </a:tcPr>
                </a:tc>
                <a:tc>
                  <a:txBody>
                    <a:bodyPr/>
                    <a:lstStyle/>
                    <a:p>
                      <a:pPr algn="ctr" fontAlgn="b"/>
                      <a:r>
                        <a:rPr lang="es-ES" sz="1400" b="0" i="0" u="none" strike="noStrike">
                          <a:solidFill>
                            <a:srgbClr val="000000"/>
                          </a:solidFill>
                          <a:effectLst/>
                          <a:latin typeface="Calibri" panose="020F0502020204030204" pitchFamily="34" charset="0"/>
                        </a:rPr>
                        <a:t>1</a:t>
                      </a:r>
                    </a:p>
                  </a:txBody>
                  <a:tcPr marL="9525" marR="9525" marT="9525" marB="0" anchor="b">
                    <a:lnL>
                      <a:noFill/>
                    </a:lnL>
                    <a:lnR>
                      <a:noFill/>
                    </a:lnR>
                    <a:lnT>
                      <a:noFill/>
                    </a:lnT>
                    <a:lnB>
                      <a:noFill/>
                    </a:lnB>
                    <a:noFill/>
                  </a:tcPr>
                </a:tc>
                <a:tc>
                  <a:txBody>
                    <a:bodyPr/>
                    <a:lstStyle/>
                    <a:p>
                      <a:pPr algn="ctr" fontAlgn="b"/>
                      <a:r>
                        <a:rPr lang="es-ES" sz="1400" b="0" i="0" u="none" strike="noStrike">
                          <a:solidFill>
                            <a:srgbClr val="000000"/>
                          </a:solidFill>
                          <a:effectLst/>
                          <a:latin typeface="Calibri" panose="020F0502020204030204" pitchFamily="34" charset="0"/>
                        </a:rPr>
                        <a:t>37</a:t>
                      </a:r>
                    </a:p>
                  </a:txBody>
                  <a:tcPr marL="9525" marR="9525" marT="9525" marB="0" anchor="b">
                    <a:lnL>
                      <a:noFill/>
                    </a:lnL>
                    <a:lnR>
                      <a:noFill/>
                    </a:lnR>
                    <a:lnT>
                      <a:noFill/>
                    </a:lnT>
                    <a:lnB>
                      <a:noFill/>
                    </a:lnB>
                    <a:noFill/>
                  </a:tcPr>
                </a:tc>
                <a:tc>
                  <a:txBody>
                    <a:bodyPr/>
                    <a:lstStyle/>
                    <a:p>
                      <a:pPr algn="r" fontAlgn="b"/>
                      <a:r>
                        <a:rPr lang="es-ES" sz="1400" b="1" i="0" u="none" strike="noStrike">
                          <a:solidFill>
                            <a:srgbClr val="000000"/>
                          </a:solidFill>
                          <a:effectLst/>
                          <a:latin typeface="Calibri" panose="020F0502020204030204" pitchFamily="34" charset="0"/>
                        </a:rPr>
                        <a:t>37,00</a:t>
                      </a:r>
                    </a:p>
                  </a:txBody>
                  <a:tcPr marL="9525" marR="9525" marT="9525" marB="0" anchor="b">
                    <a:lnL>
                      <a:noFill/>
                    </a:lnL>
                    <a:lnR>
                      <a:noFill/>
                    </a:lnR>
                    <a:lnT>
                      <a:noFill/>
                    </a:lnT>
                    <a:lnB>
                      <a:noFill/>
                    </a:lnB>
                    <a:noFill/>
                  </a:tcPr>
                </a:tc>
                <a:extLst>
                  <a:ext uri="{0D108BD9-81ED-4DB2-BD59-A6C34878D82A}">
                    <a16:rowId xmlns:a16="http://schemas.microsoft.com/office/drawing/2014/main" val="311428039"/>
                  </a:ext>
                </a:extLst>
              </a:tr>
              <a:tr h="190500">
                <a:tc>
                  <a:txBody>
                    <a:bodyPr/>
                    <a:lstStyle/>
                    <a:p>
                      <a:pPr algn="l" fontAlgn="b"/>
                      <a:r>
                        <a:rPr lang="es-ES" sz="1400" b="1" i="0" u="none" strike="noStrike">
                          <a:solidFill>
                            <a:srgbClr val="000000"/>
                          </a:solidFill>
                          <a:effectLst/>
                          <a:latin typeface="Calibri" panose="020F0502020204030204" pitchFamily="34" charset="0"/>
                        </a:rPr>
                        <a:t>B</a:t>
                      </a:r>
                    </a:p>
                  </a:txBody>
                  <a:tcPr marL="9525" marR="9525" marT="9525" marB="0" anchor="b">
                    <a:lnL>
                      <a:noFill/>
                    </a:lnL>
                    <a:lnR>
                      <a:noFill/>
                    </a:lnR>
                    <a:lnT>
                      <a:noFill/>
                    </a:lnT>
                    <a:lnB>
                      <a:noFill/>
                    </a:lnB>
                    <a:noFill/>
                  </a:tcPr>
                </a:tc>
                <a:tc>
                  <a:txBody>
                    <a:bodyPr/>
                    <a:lstStyle/>
                    <a:p>
                      <a:pPr algn="ctr" fontAlgn="b"/>
                      <a:r>
                        <a:rPr lang="es-ES" sz="1400" b="0" i="0" u="none" strike="noStrike">
                          <a:solidFill>
                            <a:srgbClr val="000000"/>
                          </a:solidFill>
                          <a:effectLst/>
                          <a:latin typeface="Calibri" panose="020F0502020204030204" pitchFamily="34" charset="0"/>
                        </a:rPr>
                        <a:t>23</a:t>
                      </a:r>
                    </a:p>
                  </a:txBody>
                  <a:tcPr marL="9525" marR="9525" marT="9525" marB="0" anchor="b">
                    <a:lnL>
                      <a:noFill/>
                    </a:lnL>
                    <a:lnR>
                      <a:noFill/>
                    </a:lnR>
                    <a:lnT>
                      <a:noFill/>
                    </a:lnT>
                    <a:lnB>
                      <a:noFill/>
                    </a:lnB>
                    <a:noFill/>
                  </a:tcPr>
                </a:tc>
                <a:tc>
                  <a:txBody>
                    <a:bodyPr/>
                    <a:lstStyle/>
                    <a:p>
                      <a:pPr algn="ctr" fontAlgn="b"/>
                      <a:r>
                        <a:rPr lang="es-ES" sz="1400" b="0" i="0" u="none" strike="noStrike">
                          <a:solidFill>
                            <a:srgbClr val="000000"/>
                          </a:solidFill>
                          <a:effectLst/>
                          <a:latin typeface="Calibri" panose="020F0502020204030204" pitchFamily="34" charset="0"/>
                        </a:rPr>
                        <a:t>63</a:t>
                      </a:r>
                    </a:p>
                  </a:txBody>
                  <a:tcPr marL="9525" marR="9525" marT="9525" marB="0" anchor="b">
                    <a:lnL>
                      <a:noFill/>
                    </a:lnL>
                    <a:lnR>
                      <a:noFill/>
                    </a:lnR>
                    <a:lnT>
                      <a:noFill/>
                    </a:lnT>
                    <a:lnB>
                      <a:noFill/>
                    </a:lnB>
                    <a:noFill/>
                  </a:tcPr>
                </a:tc>
                <a:tc>
                  <a:txBody>
                    <a:bodyPr/>
                    <a:lstStyle/>
                    <a:p>
                      <a:pPr algn="r" fontAlgn="b"/>
                      <a:r>
                        <a:rPr lang="es-ES" sz="1400" b="1" i="0" u="none" strike="noStrike">
                          <a:solidFill>
                            <a:srgbClr val="000000"/>
                          </a:solidFill>
                          <a:effectLst/>
                          <a:latin typeface="Calibri" panose="020F0502020204030204" pitchFamily="34" charset="0"/>
                        </a:rPr>
                        <a:t>1.449,00</a:t>
                      </a:r>
                    </a:p>
                  </a:txBody>
                  <a:tcPr marL="9525" marR="9525" marT="9525" marB="0" anchor="b">
                    <a:lnL>
                      <a:noFill/>
                    </a:lnL>
                    <a:lnR>
                      <a:noFill/>
                    </a:lnR>
                    <a:lnT>
                      <a:noFill/>
                    </a:lnT>
                    <a:lnB>
                      <a:noFill/>
                    </a:lnB>
                    <a:noFill/>
                  </a:tcPr>
                </a:tc>
                <a:extLst>
                  <a:ext uri="{0D108BD9-81ED-4DB2-BD59-A6C34878D82A}">
                    <a16:rowId xmlns:a16="http://schemas.microsoft.com/office/drawing/2014/main" val="1516863421"/>
                  </a:ext>
                </a:extLst>
              </a:tr>
              <a:tr h="190500">
                <a:tc>
                  <a:txBody>
                    <a:bodyPr/>
                    <a:lstStyle/>
                    <a:p>
                      <a:pPr algn="l" fontAlgn="b"/>
                      <a:r>
                        <a:rPr lang="es-ES" sz="1400" b="1" i="0" u="none" strike="noStrike">
                          <a:solidFill>
                            <a:srgbClr val="000000"/>
                          </a:solidFill>
                          <a:effectLst/>
                          <a:latin typeface="Calibri" panose="020F0502020204030204" pitchFamily="34" charset="0"/>
                        </a:rPr>
                        <a:t>B</a:t>
                      </a:r>
                    </a:p>
                  </a:txBody>
                  <a:tcPr marL="9525" marR="9525" marT="9525" marB="0" anchor="b">
                    <a:lnL>
                      <a:noFill/>
                    </a:lnL>
                    <a:lnR>
                      <a:noFill/>
                    </a:lnR>
                    <a:lnT>
                      <a:noFill/>
                    </a:lnT>
                    <a:lnB>
                      <a:noFill/>
                    </a:lnB>
                    <a:noFill/>
                  </a:tcPr>
                </a:tc>
                <a:tc>
                  <a:txBody>
                    <a:bodyPr/>
                    <a:lstStyle/>
                    <a:p>
                      <a:pPr algn="ctr" fontAlgn="b"/>
                      <a:r>
                        <a:rPr lang="es-ES" sz="1400" b="0" i="0" u="none" strike="noStrike">
                          <a:solidFill>
                            <a:srgbClr val="000000"/>
                          </a:solidFill>
                          <a:effectLst/>
                          <a:latin typeface="Calibri" panose="020F0502020204030204" pitchFamily="34" charset="0"/>
                        </a:rPr>
                        <a:t>1</a:t>
                      </a:r>
                    </a:p>
                  </a:txBody>
                  <a:tcPr marL="9525" marR="9525" marT="9525" marB="0" anchor="b">
                    <a:lnL>
                      <a:noFill/>
                    </a:lnL>
                    <a:lnR>
                      <a:noFill/>
                    </a:lnR>
                    <a:lnT>
                      <a:noFill/>
                    </a:lnT>
                    <a:lnB>
                      <a:noFill/>
                    </a:lnB>
                    <a:noFill/>
                  </a:tcPr>
                </a:tc>
                <a:tc>
                  <a:txBody>
                    <a:bodyPr/>
                    <a:lstStyle/>
                    <a:p>
                      <a:pPr algn="ctr" fontAlgn="b"/>
                      <a:r>
                        <a:rPr lang="es-ES" sz="1400" b="0" i="0" u="none" strike="noStrike">
                          <a:solidFill>
                            <a:srgbClr val="000000"/>
                          </a:solidFill>
                          <a:effectLst/>
                          <a:latin typeface="Calibri" panose="020F0502020204030204" pitchFamily="34" charset="0"/>
                        </a:rPr>
                        <a:t>26</a:t>
                      </a:r>
                    </a:p>
                  </a:txBody>
                  <a:tcPr marL="9525" marR="9525" marT="9525" marB="0" anchor="b">
                    <a:lnL>
                      <a:noFill/>
                    </a:lnL>
                    <a:lnR>
                      <a:noFill/>
                    </a:lnR>
                    <a:lnT>
                      <a:noFill/>
                    </a:lnT>
                    <a:lnB>
                      <a:noFill/>
                    </a:lnB>
                    <a:noFill/>
                  </a:tcPr>
                </a:tc>
                <a:tc>
                  <a:txBody>
                    <a:bodyPr/>
                    <a:lstStyle/>
                    <a:p>
                      <a:pPr algn="r" fontAlgn="b"/>
                      <a:r>
                        <a:rPr lang="es-ES" sz="1400" b="1" i="0" u="none" strike="noStrike">
                          <a:solidFill>
                            <a:srgbClr val="000000"/>
                          </a:solidFill>
                          <a:effectLst/>
                          <a:latin typeface="Calibri" panose="020F0502020204030204" pitchFamily="34" charset="0"/>
                        </a:rPr>
                        <a:t>26,00</a:t>
                      </a:r>
                    </a:p>
                  </a:txBody>
                  <a:tcPr marL="9525" marR="9525" marT="9525" marB="0" anchor="b">
                    <a:lnL>
                      <a:noFill/>
                    </a:lnL>
                    <a:lnR>
                      <a:noFill/>
                    </a:lnR>
                    <a:lnT>
                      <a:noFill/>
                    </a:lnT>
                    <a:lnB>
                      <a:noFill/>
                    </a:lnB>
                    <a:noFill/>
                  </a:tcPr>
                </a:tc>
                <a:extLst>
                  <a:ext uri="{0D108BD9-81ED-4DB2-BD59-A6C34878D82A}">
                    <a16:rowId xmlns:a16="http://schemas.microsoft.com/office/drawing/2014/main" val="3694597913"/>
                  </a:ext>
                </a:extLst>
              </a:tr>
              <a:tr h="190500">
                <a:tc>
                  <a:txBody>
                    <a:bodyPr/>
                    <a:lstStyle/>
                    <a:p>
                      <a:pPr algn="l" fontAlgn="b"/>
                      <a:r>
                        <a:rPr lang="es-ES" sz="1400" b="1" i="0" u="none" strike="noStrike">
                          <a:solidFill>
                            <a:srgbClr val="000000"/>
                          </a:solidFill>
                          <a:effectLst/>
                          <a:latin typeface="Calibri" panose="020F0502020204030204" pitchFamily="34" charset="0"/>
                        </a:rPr>
                        <a:t>B1</a:t>
                      </a:r>
                    </a:p>
                  </a:txBody>
                  <a:tcPr marL="9525" marR="9525" marT="9525" marB="0" anchor="b">
                    <a:lnL>
                      <a:noFill/>
                    </a:lnL>
                    <a:lnR>
                      <a:noFill/>
                    </a:lnR>
                    <a:lnT>
                      <a:noFill/>
                    </a:lnT>
                    <a:lnB>
                      <a:noFill/>
                    </a:lnB>
                    <a:noFill/>
                  </a:tcPr>
                </a:tc>
                <a:tc>
                  <a:txBody>
                    <a:bodyPr/>
                    <a:lstStyle/>
                    <a:p>
                      <a:pPr algn="ctr" fontAlgn="b"/>
                      <a:r>
                        <a:rPr lang="es-ES" sz="1400" b="0" i="0" u="none" strike="noStrike">
                          <a:solidFill>
                            <a:srgbClr val="000000"/>
                          </a:solidFill>
                          <a:effectLst/>
                          <a:latin typeface="Calibri" panose="020F0502020204030204" pitchFamily="34" charset="0"/>
                        </a:rPr>
                        <a:t>1</a:t>
                      </a:r>
                    </a:p>
                  </a:txBody>
                  <a:tcPr marL="9525" marR="9525" marT="9525" marB="0" anchor="b">
                    <a:lnL>
                      <a:noFill/>
                    </a:lnL>
                    <a:lnR>
                      <a:noFill/>
                    </a:lnR>
                    <a:lnT>
                      <a:noFill/>
                    </a:lnT>
                    <a:lnB>
                      <a:noFill/>
                    </a:lnB>
                    <a:noFill/>
                  </a:tcPr>
                </a:tc>
                <a:tc>
                  <a:txBody>
                    <a:bodyPr/>
                    <a:lstStyle/>
                    <a:p>
                      <a:pPr algn="ctr" fontAlgn="b"/>
                      <a:r>
                        <a:rPr lang="es-ES" sz="1400" b="0" i="0" u="none" strike="noStrike">
                          <a:solidFill>
                            <a:srgbClr val="000000"/>
                          </a:solidFill>
                          <a:effectLst/>
                          <a:latin typeface="Calibri" panose="020F0502020204030204" pitchFamily="34" charset="0"/>
                        </a:rPr>
                        <a:t>45</a:t>
                      </a:r>
                    </a:p>
                  </a:txBody>
                  <a:tcPr marL="9525" marR="9525" marT="9525" marB="0" anchor="b">
                    <a:lnL>
                      <a:noFill/>
                    </a:lnL>
                    <a:lnR>
                      <a:noFill/>
                    </a:lnR>
                    <a:lnT>
                      <a:noFill/>
                    </a:lnT>
                    <a:lnB>
                      <a:noFill/>
                    </a:lnB>
                    <a:noFill/>
                  </a:tcPr>
                </a:tc>
                <a:tc>
                  <a:txBody>
                    <a:bodyPr/>
                    <a:lstStyle/>
                    <a:p>
                      <a:pPr algn="r" fontAlgn="b"/>
                      <a:r>
                        <a:rPr lang="es-ES" sz="1400" b="1" i="0" u="none" strike="noStrike">
                          <a:solidFill>
                            <a:srgbClr val="000000"/>
                          </a:solidFill>
                          <a:effectLst/>
                          <a:latin typeface="Calibri" panose="020F0502020204030204" pitchFamily="34" charset="0"/>
                        </a:rPr>
                        <a:t>45,00</a:t>
                      </a:r>
                    </a:p>
                  </a:txBody>
                  <a:tcPr marL="9525" marR="9525" marT="9525" marB="0" anchor="b">
                    <a:lnL>
                      <a:noFill/>
                    </a:lnL>
                    <a:lnR>
                      <a:noFill/>
                    </a:lnR>
                    <a:lnT>
                      <a:noFill/>
                    </a:lnT>
                    <a:lnB>
                      <a:noFill/>
                    </a:lnB>
                    <a:noFill/>
                  </a:tcPr>
                </a:tc>
                <a:extLst>
                  <a:ext uri="{0D108BD9-81ED-4DB2-BD59-A6C34878D82A}">
                    <a16:rowId xmlns:a16="http://schemas.microsoft.com/office/drawing/2014/main" val="472037225"/>
                  </a:ext>
                </a:extLst>
              </a:tr>
              <a:tr h="190500">
                <a:tc>
                  <a:txBody>
                    <a:bodyPr/>
                    <a:lstStyle/>
                    <a:p>
                      <a:pPr algn="l" fontAlgn="b"/>
                      <a:r>
                        <a:rPr lang="es-ES" sz="1400" b="1" i="0" u="none" strike="noStrike">
                          <a:solidFill>
                            <a:srgbClr val="000000"/>
                          </a:solidFill>
                          <a:effectLst/>
                          <a:latin typeface="Calibri" panose="020F0502020204030204" pitchFamily="34" charset="0"/>
                        </a:rPr>
                        <a:t>A65</a:t>
                      </a:r>
                    </a:p>
                  </a:txBody>
                  <a:tcPr marL="9525" marR="9525" marT="9525" marB="0" anchor="b">
                    <a:lnL>
                      <a:noFill/>
                    </a:lnL>
                    <a:lnR>
                      <a:noFill/>
                    </a:lnR>
                    <a:lnT>
                      <a:noFill/>
                    </a:lnT>
                    <a:lnB>
                      <a:noFill/>
                    </a:lnB>
                    <a:noFill/>
                  </a:tcPr>
                </a:tc>
                <a:tc>
                  <a:txBody>
                    <a:bodyPr/>
                    <a:lstStyle/>
                    <a:p>
                      <a:pPr algn="ctr" fontAlgn="b"/>
                      <a:r>
                        <a:rPr lang="es-ES" sz="1400" b="0" i="0" u="none" strike="noStrike">
                          <a:solidFill>
                            <a:srgbClr val="000000"/>
                          </a:solidFill>
                          <a:effectLst/>
                          <a:latin typeface="Calibri" panose="020F0502020204030204" pitchFamily="34" charset="0"/>
                        </a:rPr>
                        <a:t>21</a:t>
                      </a:r>
                    </a:p>
                  </a:txBody>
                  <a:tcPr marL="9525" marR="9525" marT="9525" marB="0" anchor="b">
                    <a:lnL>
                      <a:noFill/>
                    </a:lnL>
                    <a:lnR>
                      <a:noFill/>
                    </a:lnR>
                    <a:lnT>
                      <a:noFill/>
                    </a:lnT>
                    <a:lnB>
                      <a:noFill/>
                    </a:lnB>
                    <a:noFill/>
                  </a:tcPr>
                </a:tc>
                <a:tc>
                  <a:txBody>
                    <a:bodyPr/>
                    <a:lstStyle/>
                    <a:p>
                      <a:pPr algn="ctr" fontAlgn="b"/>
                      <a:r>
                        <a:rPr lang="es-ES" sz="1400" b="0" i="0" u="none" strike="noStrike">
                          <a:solidFill>
                            <a:srgbClr val="000000"/>
                          </a:solidFill>
                          <a:effectLst/>
                          <a:latin typeface="Calibri" panose="020F0502020204030204" pitchFamily="34" charset="0"/>
                        </a:rPr>
                        <a:t>31</a:t>
                      </a:r>
                    </a:p>
                  </a:txBody>
                  <a:tcPr marL="9525" marR="9525" marT="9525" marB="0" anchor="b">
                    <a:lnL>
                      <a:noFill/>
                    </a:lnL>
                    <a:lnR>
                      <a:noFill/>
                    </a:lnR>
                    <a:lnT>
                      <a:noFill/>
                    </a:lnT>
                    <a:lnB>
                      <a:noFill/>
                    </a:lnB>
                    <a:noFill/>
                  </a:tcPr>
                </a:tc>
                <a:tc>
                  <a:txBody>
                    <a:bodyPr/>
                    <a:lstStyle/>
                    <a:p>
                      <a:pPr algn="r" fontAlgn="b"/>
                      <a:r>
                        <a:rPr lang="es-ES" sz="1400" b="1" i="0" u="none" strike="noStrike">
                          <a:solidFill>
                            <a:srgbClr val="000000"/>
                          </a:solidFill>
                          <a:effectLst/>
                          <a:latin typeface="Calibri" panose="020F0502020204030204" pitchFamily="34" charset="0"/>
                        </a:rPr>
                        <a:t>651,00</a:t>
                      </a:r>
                    </a:p>
                  </a:txBody>
                  <a:tcPr marL="9525" marR="9525" marT="9525" marB="0" anchor="b">
                    <a:lnL>
                      <a:noFill/>
                    </a:lnL>
                    <a:lnR>
                      <a:noFill/>
                    </a:lnR>
                    <a:lnT>
                      <a:noFill/>
                    </a:lnT>
                    <a:lnB>
                      <a:noFill/>
                    </a:lnB>
                    <a:noFill/>
                  </a:tcPr>
                </a:tc>
                <a:extLst>
                  <a:ext uri="{0D108BD9-81ED-4DB2-BD59-A6C34878D82A}">
                    <a16:rowId xmlns:a16="http://schemas.microsoft.com/office/drawing/2014/main" val="3094062275"/>
                  </a:ext>
                </a:extLst>
              </a:tr>
              <a:tr h="190500">
                <a:tc>
                  <a:txBody>
                    <a:bodyPr/>
                    <a:lstStyle/>
                    <a:p>
                      <a:pPr algn="l" fontAlgn="b"/>
                      <a:r>
                        <a:rPr lang="es-ES" sz="1400" b="1" i="0" u="none" strike="noStrike">
                          <a:solidFill>
                            <a:srgbClr val="000000"/>
                          </a:solidFill>
                          <a:effectLst/>
                          <a:latin typeface="Calibri" panose="020F0502020204030204" pitchFamily="34" charset="0"/>
                        </a:rPr>
                        <a:t>B+</a:t>
                      </a:r>
                    </a:p>
                  </a:txBody>
                  <a:tcPr marL="9525" marR="9525" marT="9525" marB="0" anchor="b">
                    <a:lnL>
                      <a:noFill/>
                    </a:lnL>
                    <a:lnR>
                      <a:noFill/>
                    </a:lnR>
                    <a:lnT>
                      <a:noFill/>
                    </a:lnT>
                    <a:lnB>
                      <a:noFill/>
                    </a:lnB>
                    <a:noFill/>
                  </a:tcPr>
                </a:tc>
                <a:tc>
                  <a:txBody>
                    <a:bodyPr/>
                    <a:lstStyle/>
                    <a:p>
                      <a:pPr algn="ctr" fontAlgn="b"/>
                      <a:r>
                        <a:rPr lang="es-ES" sz="1400" b="0" i="0" u="none" strike="noStrike">
                          <a:solidFill>
                            <a:srgbClr val="000000"/>
                          </a:solidFill>
                          <a:effectLst/>
                          <a:latin typeface="Calibri" panose="020F0502020204030204" pitchFamily="34" charset="0"/>
                        </a:rPr>
                        <a:t>4</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b"/>
                      <a:r>
                        <a:rPr lang="es-ES" sz="1400" b="0" i="0" u="none" strike="noStrike">
                          <a:solidFill>
                            <a:srgbClr val="000000"/>
                          </a:solidFill>
                          <a:effectLst/>
                          <a:latin typeface="Calibri" panose="020F0502020204030204" pitchFamily="34" charset="0"/>
                        </a:rPr>
                        <a:t>79</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b"/>
                      <a:r>
                        <a:rPr lang="es-ES" sz="1400" b="1" i="0" u="none" strike="noStrike">
                          <a:solidFill>
                            <a:srgbClr val="000000"/>
                          </a:solidFill>
                          <a:effectLst/>
                          <a:latin typeface="Calibri" panose="020F0502020204030204" pitchFamily="34" charset="0"/>
                        </a:rPr>
                        <a:t>316,00</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04838101"/>
                  </a:ext>
                </a:extLst>
              </a:tr>
              <a:tr h="190500">
                <a:tc>
                  <a:txBody>
                    <a:bodyPr/>
                    <a:lstStyle/>
                    <a:p>
                      <a:pPr algn="l" fontAlgn="b"/>
                      <a:endParaRPr lang="es-ES" sz="1400" b="1"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noFill/>
                  </a:tcPr>
                </a:tc>
                <a:tc>
                  <a:txBody>
                    <a:bodyPr/>
                    <a:lstStyle/>
                    <a:p>
                      <a:pPr algn="ctr" fontAlgn="b"/>
                      <a:r>
                        <a:rPr lang="es-ES" sz="1400" b="1" i="0" u="none" strike="noStrike">
                          <a:solidFill>
                            <a:srgbClr val="000000"/>
                          </a:solidFill>
                          <a:effectLst/>
                          <a:latin typeface="Calibri" panose="020F0502020204030204" pitchFamily="34" charset="0"/>
                        </a:rPr>
                        <a:t>139</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fontAlgn="b"/>
                      <a:endParaRPr lang="es-ES" sz="1400" b="0" i="0" u="none" strike="noStrike">
                        <a:solidFill>
                          <a:srgbClr val="000000"/>
                        </a:solidFill>
                        <a:effectLst/>
                        <a:latin typeface="Calibri" panose="020F050202020403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r" fontAlgn="b"/>
                      <a:r>
                        <a:rPr lang="es-ES" sz="1400" b="1" i="0" u="none" strike="noStrike" dirty="0">
                          <a:solidFill>
                            <a:srgbClr val="000000"/>
                          </a:solidFill>
                          <a:effectLst/>
                          <a:latin typeface="Calibri" panose="020F0502020204030204" pitchFamily="34" charset="0"/>
                        </a:rPr>
                        <a:t>6.025,00</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560043805"/>
                  </a:ext>
                </a:extLst>
              </a:tr>
            </a:tbl>
          </a:graphicData>
        </a:graphic>
      </p:graphicFrame>
    </p:spTree>
    <p:extLst>
      <p:ext uri="{BB962C8B-B14F-4D97-AF65-F5344CB8AC3E}">
        <p14:creationId xmlns:p14="http://schemas.microsoft.com/office/powerpoint/2010/main" val="15901106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7C7433E-B0F9-4030-B569-CA7643BA883D}"/>
              </a:ext>
            </a:extLst>
          </p:cNvPr>
          <p:cNvSpPr>
            <a:spLocks noGrp="1"/>
          </p:cNvSpPr>
          <p:nvPr>
            <p:ph type="ctrTitle"/>
          </p:nvPr>
        </p:nvSpPr>
        <p:spPr>
          <a:xfrm>
            <a:off x="561975" y="1649901"/>
            <a:ext cx="10287000" cy="2874473"/>
          </a:xfrm>
        </p:spPr>
        <p:txBody>
          <a:bodyPr anchor="t" anchorCtr="0">
            <a:normAutofit/>
          </a:bodyPr>
          <a:lstStyle/>
          <a:p>
            <a:pPr algn="l">
              <a:lnSpc>
                <a:spcPct val="150000"/>
              </a:lnSpc>
            </a:pPr>
            <a:r>
              <a:rPr lang="es-ES" sz="1800" b="1" dirty="0">
                <a:solidFill>
                  <a:srgbClr val="002060"/>
                </a:solidFill>
              </a:rPr>
              <a:t>Los gastos del Club pueden proceder de diversos conceptos, tal y como vamos comentando en los puntos siguientes. Dichos conceptos, son:</a:t>
            </a:r>
            <a:br>
              <a:rPr lang="es-ES" sz="1800" b="1" dirty="0">
                <a:solidFill>
                  <a:srgbClr val="002060"/>
                </a:solidFill>
              </a:rPr>
            </a:br>
            <a:r>
              <a:rPr lang="es-ES" sz="1800" b="1" dirty="0">
                <a:solidFill>
                  <a:srgbClr val="002060"/>
                </a:solidFill>
              </a:rPr>
              <a:t>1. LICENCIAS FEDERATIVAS</a:t>
            </a:r>
            <a:br>
              <a:rPr lang="es-ES" sz="1800" b="1" dirty="0">
                <a:solidFill>
                  <a:srgbClr val="002060"/>
                </a:solidFill>
              </a:rPr>
            </a:br>
            <a:r>
              <a:rPr lang="es-ES" sz="2400" b="1" dirty="0">
                <a:solidFill>
                  <a:srgbClr val="002060"/>
                </a:solidFill>
              </a:rPr>
              <a:t>2. INVERSIONES</a:t>
            </a:r>
            <a:br>
              <a:rPr lang="es-ES" sz="1800" b="1" dirty="0">
                <a:solidFill>
                  <a:srgbClr val="002060"/>
                </a:solidFill>
              </a:rPr>
            </a:br>
            <a:r>
              <a:rPr lang="es-ES" sz="1800" b="1" dirty="0">
                <a:solidFill>
                  <a:srgbClr val="002060"/>
                </a:solidFill>
              </a:rPr>
              <a:t>3. GASTOS CORRIENTES</a:t>
            </a:r>
            <a:br>
              <a:rPr lang="es-ES" sz="1800" b="1" dirty="0">
                <a:solidFill>
                  <a:srgbClr val="002060"/>
                </a:solidFill>
              </a:rPr>
            </a:br>
            <a:endParaRPr lang="es-ES" sz="1800" b="1" dirty="0">
              <a:solidFill>
                <a:srgbClr val="002060"/>
              </a:solidFill>
            </a:endParaRPr>
          </a:p>
        </p:txBody>
      </p:sp>
      <p:pic>
        <p:nvPicPr>
          <p:cNvPr id="6" name="Imagen 5">
            <a:extLst>
              <a:ext uri="{FF2B5EF4-FFF2-40B4-BE49-F238E27FC236}">
                <a16:creationId xmlns:a16="http://schemas.microsoft.com/office/drawing/2014/main" id="{E3E2898F-6842-3163-0097-1BB9C0607895}"/>
              </a:ext>
            </a:extLst>
          </p:cNvPr>
          <p:cNvPicPr>
            <a:picLocks noChangeAspect="1"/>
          </p:cNvPicPr>
          <p:nvPr/>
        </p:nvPicPr>
        <p:blipFill>
          <a:blip r:embed="rId2"/>
          <a:stretch>
            <a:fillRect/>
          </a:stretch>
        </p:blipFill>
        <p:spPr>
          <a:xfrm>
            <a:off x="10450569" y="247664"/>
            <a:ext cx="1552200" cy="1307759"/>
          </a:xfrm>
          <a:prstGeom prst="rect">
            <a:avLst/>
          </a:prstGeom>
        </p:spPr>
      </p:pic>
      <p:sp>
        <p:nvSpPr>
          <p:cNvPr id="7" name="CuadroTexto 6">
            <a:extLst>
              <a:ext uri="{FF2B5EF4-FFF2-40B4-BE49-F238E27FC236}">
                <a16:creationId xmlns:a16="http://schemas.microsoft.com/office/drawing/2014/main" id="{029DE675-FB12-5550-B568-CB89CAAB5FEC}"/>
              </a:ext>
            </a:extLst>
          </p:cNvPr>
          <p:cNvSpPr txBox="1"/>
          <p:nvPr/>
        </p:nvSpPr>
        <p:spPr>
          <a:xfrm>
            <a:off x="952500" y="901543"/>
            <a:ext cx="4897315" cy="523220"/>
          </a:xfrm>
          <a:prstGeom prst="rect">
            <a:avLst/>
          </a:prstGeom>
          <a:noFill/>
        </p:spPr>
        <p:txBody>
          <a:bodyPr wrap="square" rtlCol="0">
            <a:spAutoFit/>
          </a:bodyPr>
          <a:lstStyle/>
          <a:p>
            <a:r>
              <a:rPr lang="es-ES" sz="2800" b="1" dirty="0">
                <a:solidFill>
                  <a:srgbClr val="002060"/>
                </a:solidFill>
              </a:rPr>
              <a:t>Club Montañero Carbonero</a:t>
            </a:r>
          </a:p>
        </p:txBody>
      </p:sp>
    </p:spTree>
    <p:extLst>
      <p:ext uri="{BB962C8B-B14F-4D97-AF65-F5344CB8AC3E}">
        <p14:creationId xmlns:p14="http://schemas.microsoft.com/office/powerpoint/2010/main" val="33585628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6CEEA292-8368-6B7D-C581-7CE2702AD1E7}"/>
              </a:ext>
            </a:extLst>
          </p:cNvPr>
          <p:cNvPicPr>
            <a:picLocks noChangeAspect="1"/>
          </p:cNvPicPr>
          <p:nvPr/>
        </p:nvPicPr>
        <p:blipFill>
          <a:blip r:embed="rId2"/>
          <a:stretch>
            <a:fillRect/>
          </a:stretch>
        </p:blipFill>
        <p:spPr>
          <a:xfrm>
            <a:off x="10559775" y="422275"/>
            <a:ext cx="1126218" cy="606425"/>
          </a:xfrm>
          <a:prstGeom prst="rect">
            <a:avLst/>
          </a:prstGeom>
        </p:spPr>
      </p:pic>
      <p:sp>
        <p:nvSpPr>
          <p:cNvPr id="5" name="CuadroTexto 4">
            <a:extLst>
              <a:ext uri="{FF2B5EF4-FFF2-40B4-BE49-F238E27FC236}">
                <a16:creationId xmlns:a16="http://schemas.microsoft.com/office/drawing/2014/main" id="{522D0A0B-8AF2-E577-18F3-75FD6E8C2779}"/>
              </a:ext>
            </a:extLst>
          </p:cNvPr>
          <p:cNvSpPr txBox="1"/>
          <p:nvPr/>
        </p:nvSpPr>
        <p:spPr>
          <a:xfrm>
            <a:off x="406378" y="356155"/>
            <a:ext cx="8756672" cy="369332"/>
          </a:xfrm>
          <a:prstGeom prst="rect">
            <a:avLst/>
          </a:prstGeom>
          <a:noFill/>
        </p:spPr>
        <p:txBody>
          <a:bodyPr wrap="square" rtlCol="0">
            <a:spAutoFit/>
          </a:bodyPr>
          <a:lstStyle/>
          <a:p>
            <a:r>
              <a:rPr lang="es-ES" b="1" dirty="0">
                <a:solidFill>
                  <a:srgbClr val="002060"/>
                </a:solidFill>
              </a:rPr>
              <a:t>TOTAL DE INVERSIONES-2024</a:t>
            </a:r>
          </a:p>
        </p:txBody>
      </p:sp>
      <p:pic>
        <p:nvPicPr>
          <p:cNvPr id="7" name="Imagen 6">
            <a:extLst>
              <a:ext uri="{FF2B5EF4-FFF2-40B4-BE49-F238E27FC236}">
                <a16:creationId xmlns:a16="http://schemas.microsoft.com/office/drawing/2014/main" id="{0D9196D0-7804-55F5-5577-726BB6FE444C}"/>
              </a:ext>
            </a:extLst>
          </p:cNvPr>
          <p:cNvPicPr>
            <a:picLocks noChangeAspect="1"/>
          </p:cNvPicPr>
          <p:nvPr/>
        </p:nvPicPr>
        <p:blipFill>
          <a:blip r:embed="rId3"/>
          <a:stretch>
            <a:fillRect/>
          </a:stretch>
        </p:blipFill>
        <p:spPr>
          <a:xfrm>
            <a:off x="10120631" y="483334"/>
            <a:ext cx="1552200" cy="1307759"/>
          </a:xfrm>
          <a:prstGeom prst="rect">
            <a:avLst/>
          </a:prstGeom>
        </p:spPr>
      </p:pic>
      <p:sp>
        <p:nvSpPr>
          <p:cNvPr id="8" name="CuadroTexto 7">
            <a:extLst>
              <a:ext uri="{FF2B5EF4-FFF2-40B4-BE49-F238E27FC236}">
                <a16:creationId xmlns:a16="http://schemas.microsoft.com/office/drawing/2014/main" id="{F43F8420-823A-8717-DDDE-29951D7DE2AE}"/>
              </a:ext>
            </a:extLst>
          </p:cNvPr>
          <p:cNvSpPr txBox="1"/>
          <p:nvPr/>
        </p:nvSpPr>
        <p:spPr>
          <a:xfrm>
            <a:off x="406378" y="1044369"/>
            <a:ext cx="9258300" cy="1077218"/>
          </a:xfrm>
          <a:prstGeom prst="rect">
            <a:avLst/>
          </a:prstGeom>
          <a:noFill/>
        </p:spPr>
        <p:txBody>
          <a:bodyPr wrap="square" rtlCol="0">
            <a:spAutoFit/>
          </a:bodyPr>
          <a:lstStyle/>
          <a:p>
            <a:pPr algn="just"/>
            <a:r>
              <a:rPr lang="es-ES" sz="1600" dirty="0">
                <a:solidFill>
                  <a:srgbClr val="002060"/>
                </a:solidFill>
              </a:rPr>
              <a:t>Las inversiones a realizar no tienen repercusión total en la cuenta de resultados, sino que únicamente le afecta la parte correspondiente a la amortización (depreciación) estimada para el ejercicio. A estos efectos, hemos estimado una vida útil de 5 años para todas las inversiones a realizar, con una depreciación del 20% anual.</a:t>
            </a:r>
          </a:p>
        </p:txBody>
      </p:sp>
      <p:sp>
        <p:nvSpPr>
          <p:cNvPr id="10" name="CuadroTexto 9">
            <a:extLst>
              <a:ext uri="{FF2B5EF4-FFF2-40B4-BE49-F238E27FC236}">
                <a16:creationId xmlns:a16="http://schemas.microsoft.com/office/drawing/2014/main" id="{BFD9E8AB-6B11-71AB-CE95-D0C06E4448B3}"/>
              </a:ext>
            </a:extLst>
          </p:cNvPr>
          <p:cNvSpPr txBox="1"/>
          <p:nvPr/>
        </p:nvSpPr>
        <p:spPr>
          <a:xfrm>
            <a:off x="406378" y="5066908"/>
            <a:ext cx="10899797" cy="584775"/>
          </a:xfrm>
          <a:prstGeom prst="rect">
            <a:avLst/>
          </a:prstGeom>
          <a:noFill/>
        </p:spPr>
        <p:txBody>
          <a:bodyPr wrap="square" rtlCol="0">
            <a:spAutoFit/>
          </a:bodyPr>
          <a:lstStyle/>
          <a:p>
            <a:pPr algn="just"/>
            <a:r>
              <a:rPr lang="es-ES" sz="1600" dirty="0">
                <a:solidFill>
                  <a:srgbClr val="002060"/>
                </a:solidFill>
              </a:rPr>
              <a:t>Por tanto, aunque la inversión total realizada durante 2.024 por el Club Montañero Carbonero ha sido de 821.47 €, su repercusión en resultados será únicamente de 164,29 €. </a:t>
            </a:r>
          </a:p>
        </p:txBody>
      </p:sp>
      <p:graphicFrame>
        <p:nvGraphicFramePr>
          <p:cNvPr id="4" name="Tabla 3">
            <a:extLst>
              <a:ext uri="{FF2B5EF4-FFF2-40B4-BE49-F238E27FC236}">
                <a16:creationId xmlns:a16="http://schemas.microsoft.com/office/drawing/2014/main" id="{F9EA0CA5-F9FD-BF6B-71A3-8043A21ED50F}"/>
              </a:ext>
            </a:extLst>
          </p:cNvPr>
          <p:cNvGraphicFramePr>
            <a:graphicFrameLocks noGrp="1"/>
          </p:cNvGraphicFramePr>
          <p:nvPr>
            <p:extLst>
              <p:ext uri="{D42A27DB-BD31-4B8C-83A1-F6EECF244321}">
                <p14:modId xmlns:p14="http://schemas.microsoft.com/office/powerpoint/2010/main" val="3619569148"/>
              </p:ext>
            </p:extLst>
          </p:nvPr>
        </p:nvGraphicFramePr>
        <p:xfrm>
          <a:off x="406377" y="2484585"/>
          <a:ext cx="4608535" cy="2005965"/>
        </p:xfrm>
        <a:graphic>
          <a:graphicData uri="http://schemas.openxmlformats.org/drawingml/2006/table">
            <a:tbl>
              <a:tblPr/>
              <a:tblGrid>
                <a:gridCol w="2057765">
                  <a:extLst>
                    <a:ext uri="{9D8B030D-6E8A-4147-A177-3AD203B41FA5}">
                      <a16:colId xmlns:a16="http://schemas.microsoft.com/office/drawing/2014/main" val="3537355675"/>
                    </a:ext>
                  </a:extLst>
                </a:gridCol>
                <a:gridCol w="1247519">
                  <a:extLst>
                    <a:ext uri="{9D8B030D-6E8A-4147-A177-3AD203B41FA5}">
                      <a16:colId xmlns:a16="http://schemas.microsoft.com/office/drawing/2014/main" val="4035791149"/>
                    </a:ext>
                  </a:extLst>
                </a:gridCol>
                <a:gridCol w="1303251">
                  <a:extLst>
                    <a:ext uri="{9D8B030D-6E8A-4147-A177-3AD203B41FA5}">
                      <a16:colId xmlns:a16="http://schemas.microsoft.com/office/drawing/2014/main" val="4111964640"/>
                    </a:ext>
                  </a:extLst>
                </a:gridCol>
              </a:tblGrid>
              <a:tr h="190500">
                <a:tc gridSpan="2">
                  <a:txBody>
                    <a:bodyPr/>
                    <a:lstStyle/>
                    <a:p>
                      <a:pPr algn="l" fontAlgn="b"/>
                      <a:r>
                        <a:rPr lang="es-ES" sz="1400" b="1" i="0" u="none" strike="noStrike">
                          <a:solidFill>
                            <a:srgbClr val="0070C0"/>
                          </a:solidFill>
                          <a:effectLst/>
                          <a:latin typeface="Calibri" panose="020F0502020204030204" pitchFamily="34" charset="0"/>
                        </a:rPr>
                        <a:t>TOTAL INVERSIONES 2024</a:t>
                      </a:r>
                    </a:p>
                  </a:txBody>
                  <a:tcPr marL="9525" marR="9525" marT="9525" marB="0" anchor="b">
                    <a:lnL>
                      <a:noFill/>
                    </a:lnL>
                    <a:lnR>
                      <a:noFill/>
                    </a:lnR>
                    <a:lnT>
                      <a:noFill/>
                    </a:lnT>
                    <a:lnB>
                      <a:noFill/>
                    </a:lnB>
                    <a:noFill/>
                  </a:tcPr>
                </a:tc>
                <a:tc hMerge="1">
                  <a:txBody>
                    <a:bodyPr/>
                    <a:lstStyle/>
                    <a:p>
                      <a:endParaRPr lang="es-ES"/>
                    </a:p>
                  </a:txBody>
                  <a:tcPr/>
                </a:tc>
                <a:tc>
                  <a:txBody>
                    <a:bodyPr/>
                    <a:lstStyle/>
                    <a:p>
                      <a:pPr algn="l" fontAlgn="b"/>
                      <a:endParaRPr lang="es-ES" sz="1400" b="0" i="0" u="none" strike="noStrike">
                        <a:solidFill>
                          <a:srgbClr val="0070C0"/>
                        </a:solidFill>
                        <a:effectLst/>
                        <a:latin typeface="Calibri" panose="020F0502020204030204" pitchFamily="34" charset="0"/>
                      </a:endParaRPr>
                    </a:p>
                  </a:txBody>
                  <a:tcPr marL="9525" marR="9525" marT="9525" marB="0" anchor="b">
                    <a:lnL>
                      <a:noFill/>
                    </a:lnL>
                    <a:lnR>
                      <a:noFill/>
                    </a:lnR>
                    <a:lnT>
                      <a:noFill/>
                    </a:lnT>
                    <a:lnB>
                      <a:noFill/>
                    </a:lnB>
                    <a:noFill/>
                  </a:tcPr>
                </a:tc>
                <a:extLst>
                  <a:ext uri="{0D108BD9-81ED-4DB2-BD59-A6C34878D82A}">
                    <a16:rowId xmlns:a16="http://schemas.microsoft.com/office/drawing/2014/main" val="3110920511"/>
                  </a:ext>
                </a:extLst>
              </a:tr>
              <a:tr h="190500">
                <a:tc>
                  <a:txBody>
                    <a:bodyPr/>
                    <a:lstStyle/>
                    <a:p>
                      <a:pPr algn="ctr" fontAlgn="b"/>
                      <a:endParaRPr lang="es-ES" sz="1400" b="1"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noFill/>
                  </a:tcPr>
                </a:tc>
                <a:tc>
                  <a:txBody>
                    <a:bodyPr/>
                    <a:lstStyle/>
                    <a:p>
                      <a:pPr algn="ctr" fontAlgn="b"/>
                      <a:r>
                        <a:rPr lang="es-ES" sz="1400" b="1" i="0" u="none" strike="noStrike">
                          <a:solidFill>
                            <a:srgbClr val="000000"/>
                          </a:solidFill>
                          <a:effectLst/>
                          <a:latin typeface="Calibri" panose="020F0502020204030204" pitchFamily="34" charset="0"/>
                        </a:rPr>
                        <a:t>Ejecutado 2024</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b"/>
                      <a:r>
                        <a:rPr lang="es-ES" sz="1400" b="1" i="0" u="none" strike="noStrike">
                          <a:solidFill>
                            <a:srgbClr val="000000"/>
                          </a:solidFill>
                          <a:effectLst/>
                          <a:latin typeface="Calibri" panose="020F0502020204030204" pitchFamily="34" charset="0"/>
                        </a:rPr>
                        <a:t>Amortz.(5 años)</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29881319"/>
                  </a:ext>
                </a:extLst>
              </a:tr>
              <a:tr h="190500">
                <a:tc>
                  <a:txBody>
                    <a:bodyPr/>
                    <a:lstStyle/>
                    <a:p>
                      <a:pPr algn="l" fontAlgn="b"/>
                      <a:r>
                        <a:rPr lang="es-ES" sz="1400" b="1" i="0" u="none" strike="noStrike">
                          <a:solidFill>
                            <a:srgbClr val="000000"/>
                          </a:solidFill>
                          <a:effectLst/>
                          <a:latin typeface="Calibri" panose="020F0502020204030204" pitchFamily="34" charset="0"/>
                        </a:rPr>
                        <a:t>GPS</a:t>
                      </a:r>
                    </a:p>
                  </a:txBody>
                  <a:tcPr marL="9525" marR="9525" marT="9525" marB="0" anchor="b">
                    <a:lnL>
                      <a:noFill/>
                    </a:lnL>
                    <a:lnR>
                      <a:noFill/>
                    </a:lnR>
                    <a:lnT>
                      <a:noFill/>
                    </a:lnT>
                    <a:lnB>
                      <a:noFill/>
                    </a:lnB>
                    <a:noFill/>
                  </a:tcPr>
                </a:tc>
                <a:tc>
                  <a:txBody>
                    <a:bodyPr/>
                    <a:lstStyle/>
                    <a:p>
                      <a:pPr algn="r" fontAlgn="b"/>
                      <a:r>
                        <a:rPr lang="es-ES" sz="1400" b="0" i="0" u="none" strike="noStrike">
                          <a:solidFill>
                            <a:srgbClr val="000000"/>
                          </a:solidFill>
                          <a:effectLst/>
                          <a:latin typeface="Calibri" panose="020F0502020204030204" pitchFamily="34" charset="0"/>
                        </a:rPr>
                        <a:t>375,00</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r" fontAlgn="b"/>
                      <a:r>
                        <a:rPr lang="es-ES" sz="1400" b="0" i="0" u="none" strike="noStrike">
                          <a:solidFill>
                            <a:srgbClr val="000000"/>
                          </a:solidFill>
                          <a:effectLst/>
                          <a:latin typeface="Calibri" panose="020F0502020204030204" pitchFamily="34" charset="0"/>
                        </a:rPr>
                        <a:t>75,00</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3006095320"/>
                  </a:ext>
                </a:extLst>
              </a:tr>
              <a:tr h="190500">
                <a:tc>
                  <a:txBody>
                    <a:bodyPr/>
                    <a:lstStyle/>
                    <a:p>
                      <a:pPr algn="l" fontAlgn="b"/>
                      <a:r>
                        <a:rPr lang="es-ES" sz="1400" b="1" i="0" u="none" strike="noStrike">
                          <a:solidFill>
                            <a:srgbClr val="000000"/>
                          </a:solidFill>
                          <a:effectLst/>
                          <a:latin typeface="Calibri" panose="020F0502020204030204" pitchFamily="34" charset="0"/>
                        </a:rPr>
                        <a:t>Walkie-Talkies</a:t>
                      </a:r>
                    </a:p>
                  </a:txBody>
                  <a:tcPr marL="9525" marR="9525" marT="9525" marB="0" anchor="b">
                    <a:lnL>
                      <a:noFill/>
                    </a:lnL>
                    <a:lnR>
                      <a:noFill/>
                    </a:lnR>
                    <a:lnT>
                      <a:noFill/>
                    </a:lnT>
                    <a:lnB>
                      <a:noFill/>
                    </a:lnB>
                    <a:noFill/>
                  </a:tcPr>
                </a:tc>
                <a:tc>
                  <a:txBody>
                    <a:bodyPr/>
                    <a:lstStyle/>
                    <a:p>
                      <a:pPr algn="r" fontAlgn="b"/>
                      <a:r>
                        <a:rPr lang="es-ES" sz="1400" b="0" i="0" u="none" strike="noStrike">
                          <a:solidFill>
                            <a:srgbClr val="000000"/>
                          </a:solidFill>
                          <a:effectLst/>
                          <a:latin typeface="Calibri" panose="020F0502020204030204" pitchFamily="34" charset="0"/>
                        </a:rPr>
                        <a:t>194,79</a:t>
                      </a:r>
                    </a:p>
                  </a:txBody>
                  <a:tcPr marL="9525" marR="9525" marT="9525" marB="0" anchor="b">
                    <a:lnL>
                      <a:noFill/>
                    </a:lnL>
                    <a:lnR>
                      <a:noFill/>
                    </a:lnR>
                    <a:lnT>
                      <a:noFill/>
                    </a:lnT>
                    <a:lnB>
                      <a:noFill/>
                    </a:lnB>
                    <a:noFill/>
                  </a:tcPr>
                </a:tc>
                <a:tc>
                  <a:txBody>
                    <a:bodyPr/>
                    <a:lstStyle/>
                    <a:p>
                      <a:pPr algn="r" fontAlgn="b"/>
                      <a:r>
                        <a:rPr lang="es-ES" sz="1400" b="0" i="0" u="none" strike="noStrike">
                          <a:solidFill>
                            <a:srgbClr val="000000"/>
                          </a:solidFill>
                          <a:effectLst/>
                          <a:latin typeface="Calibri" panose="020F0502020204030204" pitchFamily="34" charset="0"/>
                        </a:rPr>
                        <a:t>38,96</a:t>
                      </a:r>
                    </a:p>
                  </a:txBody>
                  <a:tcPr marL="9525" marR="9525" marT="9525" marB="0" anchor="b">
                    <a:lnL>
                      <a:noFill/>
                    </a:lnL>
                    <a:lnR>
                      <a:noFill/>
                    </a:lnR>
                    <a:lnT>
                      <a:noFill/>
                    </a:lnT>
                    <a:lnB>
                      <a:noFill/>
                    </a:lnB>
                    <a:noFill/>
                  </a:tcPr>
                </a:tc>
                <a:extLst>
                  <a:ext uri="{0D108BD9-81ED-4DB2-BD59-A6C34878D82A}">
                    <a16:rowId xmlns:a16="http://schemas.microsoft.com/office/drawing/2014/main" val="1263805730"/>
                  </a:ext>
                </a:extLst>
              </a:tr>
              <a:tr h="190500">
                <a:tc>
                  <a:txBody>
                    <a:bodyPr/>
                    <a:lstStyle/>
                    <a:p>
                      <a:pPr algn="l" fontAlgn="b"/>
                      <a:r>
                        <a:rPr lang="es-ES" sz="1400" b="1" i="0" u="none" strike="noStrike">
                          <a:solidFill>
                            <a:srgbClr val="000000"/>
                          </a:solidFill>
                          <a:effectLst/>
                          <a:latin typeface="Calibri" panose="020F0502020204030204" pitchFamily="34" charset="0"/>
                        </a:rPr>
                        <a:t>Sello caucho</a:t>
                      </a:r>
                    </a:p>
                  </a:txBody>
                  <a:tcPr marL="9525" marR="9525" marT="9525" marB="0" anchor="b">
                    <a:lnL>
                      <a:noFill/>
                    </a:lnL>
                    <a:lnR>
                      <a:noFill/>
                    </a:lnR>
                    <a:lnT>
                      <a:noFill/>
                    </a:lnT>
                    <a:lnB>
                      <a:noFill/>
                    </a:lnB>
                    <a:noFill/>
                  </a:tcPr>
                </a:tc>
                <a:tc>
                  <a:txBody>
                    <a:bodyPr/>
                    <a:lstStyle/>
                    <a:p>
                      <a:pPr algn="r" fontAlgn="b"/>
                      <a:r>
                        <a:rPr lang="es-ES" sz="1400" b="0" i="0" u="none" strike="noStrike">
                          <a:solidFill>
                            <a:srgbClr val="000000"/>
                          </a:solidFill>
                          <a:effectLst/>
                          <a:latin typeface="Calibri" panose="020F0502020204030204" pitchFamily="34" charset="0"/>
                        </a:rPr>
                        <a:t>72,60</a:t>
                      </a:r>
                    </a:p>
                  </a:txBody>
                  <a:tcPr marL="9525" marR="9525" marT="9525" marB="0" anchor="b">
                    <a:lnL>
                      <a:noFill/>
                    </a:lnL>
                    <a:lnR>
                      <a:noFill/>
                    </a:lnR>
                    <a:lnT>
                      <a:noFill/>
                    </a:lnT>
                    <a:lnB>
                      <a:noFill/>
                    </a:lnB>
                    <a:noFill/>
                  </a:tcPr>
                </a:tc>
                <a:tc>
                  <a:txBody>
                    <a:bodyPr/>
                    <a:lstStyle/>
                    <a:p>
                      <a:pPr algn="r" fontAlgn="b"/>
                      <a:r>
                        <a:rPr lang="es-ES" sz="1400" b="0" i="0" u="none" strike="noStrike">
                          <a:solidFill>
                            <a:srgbClr val="000000"/>
                          </a:solidFill>
                          <a:effectLst/>
                          <a:latin typeface="Calibri" panose="020F0502020204030204" pitchFamily="34" charset="0"/>
                        </a:rPr>
                        <a:t>14,52</a:t>
                      </a:r>
                    </a:p>
                  </a:txBody>
                  <a:tcPr marL="9525" marR="9525" marT="9525" marB="0" anchor="b">
                    <a:lnL>
                      <a:noFill/>
                    </a:lnL>
                    <a:lnR>
                      <a:noFill/>
                    </a:lnR>
                    <a:lnT>
                      <a:noFill/>
                    </a:lnT>
                    <a:lnB>
                      <a:noFill/>
                    </a:lnB>
                    <a:noFill/>
                  </a:tcPr>
                </a:tc>
                <a:extLst>
                  <a:ext uri="{0D108BD9-81ED-4DB2-BD59-A6C34878D82A}">
                    <a16:rowId xmlns:a16="http://schemas.microsoft.com/office/drawing/2014/main" val="225650757"/>
                  </a:ext>
                </a:extLst>
              </a:tr>
              <a:tr h="190500">
                <a:tc>
                  <a:txBody>
                    <a:bodyPr/>
                    <a:lstStyle/>
                    <a:p>
                      <a:pPr algn="l" fontAlgn="b"/>
                      <a:r>
                        <a:rPr lang="es-ES" sz="1400" b="1" i="0" u="none" strike="noStrike">
                          <a:solidFill>
                            <a:srgbClr val="000000"/>
                          </a:solidFill>
                          <a:effectLst/>
                          <a:latin typeface="Calibri" panose="020F0502020204030204" pitchFamily="34" charset="0"/>
                        </a:rPr>
                        <a:t>Banderas</a:t>
                      </a:r>
                    </a:p>
                  </a:txBody>
                  <a:tcPr marL="9525" marR="9525" marT="9525" marB="0" anchor="b">
                    <a:lnL>
                      <a:noFill/>
                    </a:lnL>
                    <a:lnR>
                      <a:noFill/>
                    </a:lnR>
                    <a:lnT>
                      <a:noFill/>
                    </a:lnT>
                    <a:lnB>
                      <a:noFill/>
                    </a:lnB>
                    <a:noFill/>
                  </a:tcPr>
                </a:tc>
                <a:tc>
                  <a:txBody>
                    <a:bodyPr/>
                    <a:lstStyle/>
                    <a:p>
                      <a:pPr algn="r" fontAlgn="b"/>
                      <a:r>
                        <a:rPr lang="es-ES" sz="1400" b="0" i="0" u="none" strike="noStrike">
                          <a:solidFill>
                            <a:srgbClr val="000000"/>
                          </a:solidFill>
                          <a:effectLst/>
                          <a:latin typeface="Calibri" panose="020F0502020204030204" pitchFamily="34" charset="0"/>
                        </a:rPr>
                        <a:t>118,58</a:t>
                      </a:r>
                    </a:p>
                  </a:txBody>
                  <a:tcPr marL="9525" marR="9525" marT="9525" marB="0" anchor="b">
                    <a:lnL>
                      <a:noFill/>
                    </a:lnL>
                    <a:lnR>
                      <a:noFill/>
                    </a:lnR>
                    <a:lnT>
                      <a:noFill/>
                    </a:lnT>
                    <a:lnB>
                      <a:noFill/>
                    </a:lnB>
                    <a:noFill/>
                  </a:tcPr>
                </a:tc>
                <a:tc>
                  <a:txBody>
                    <a:bodyPr/>
                    <a:lstStyle/>
                    <a:p>
                      <a:pPr algn="r" fontAlgn="b"/>
                      <a:r>
                        <a:rPr lang="es-ES" sz="1400" b="0" i="0" u="none" strike="noStrike">
                          <a:solidFill>
                            <a:srgbClr val="000000"/>
                          </a:solidFill>
                          <a:effectLst/>
                          <a:latin typeface="Calibri" panose="020F0502020204030204" pitchFamily="34" charset="0"/>
                        </a:rPr>
                        <a:t>23,72</a:t>
                      </a:r>
                    </a:p>
                  </a:txBody>
                  <a:tcPr marL="9525" marR="9525" marT="9525" marB="0" anchor="b">
                    <a:lnL>
                      <a:noFill/>
                    </a:lnL>
                    <a:lnR>
                      <a:noFill/>
                    </a:lnR>
                    <a:lnT>
                      <a:noFill/>
                    </a:lnT>
                    <a:lnB>
                      <a:noFill/>
                    </a:lnB>
                    <a:noFill/>
                  </a:tcPr>
                </a:tc>
                <a:extLst>
                  <a:ext uri="{0D108BD9-81ED-4DB2-BD59-A6C34878D82A}">
                    <a16:rowId xmlns:a16="http://schemas.microsoft.com/office/drawing/2014/main" val="1966881378"/>
                  </a:ext>
                </a:extLst>
              </a:tr>
              <a:tr h="190500">
                <a:tc>
                  <a:txBody>
                    <a:bodyPr/>
                    <a:lstStyle/>
                    <a:p>
                      <a:pPr algn="l" fontAlgn="b"/>
                      <a:r>
                        <a:rPr lang="es-ES" sz="1400" b="1" i="0" u="none" strike="noStrike">
                          <a:solidFill>
                            <a:srgbClr val="000000"/>
                          </a:solidFill>
                          <a:effectLst/>
                          <a:latin typeface="Calibri" panose="020F0502020204030204" pitchFamily="34" charset="0"/>
                        </a:rPr>
                        <a:t>Banderín</a:t>
                      </a:r>
                    </a:p>
                  </a:txBody>
                  <a:tcPr marL="9525" marR="9525" marT="9525" marB="0" anchor="b">
                    <a:lnL>
                      <a:noFill/>
                    </a:lnL>
                    <a:lnR>
                      <a:noFill/>
                    </a:lnR>
                    <a:lnT>
                      <a:noFill/>
                    </a:lnT>
                    <a:lnB>
                      <a:noFill/>
                    </a:lnB>
                    <a:noFill/>
                  </a:tcPr>
                </a:tc>
                <a:tc>
                  <a:txBody>
                    <a:bodyPr/>
                    <a:lstStyle/>
                    <a:p>
                      <a:pPr algn="r" fontAlgn="b"/>
                      <a:r>
                        <a:rPr lang="es-ES" sz="1400" b="0" i="0" u="none" strike="noStrike">
                          <a:solidFill>
                            <a:srgbClr val="000000"/>
                          </a:solidFill>
                          <a:effectLst/>
                          <a:latin typeface="Calibri" panose="020F0502020204030204" pitchFamily="34" charset="0"/>
                        </a:rPr>
                        <a:t>60,50</a:t>
                      </a:r>
                    </a:p>
                  </a:txBody>
                  <a:tcPr marL="9525" marR="9525" marT="9525" marB="0" anchor="b">
                    <a:lnL>
                      <a:noFill/>
                    </a:lnL>
                    <a:lnR>
                      <a:noFill/>
                    </a:lnR>
                    <a:lnT>
                      <a:noFill/>
                    </a:lnT>
                    <a:lnB>
                      <a:noFill/>
                    </a:lnB>
                    <a:noFill/>
                  </a:tcPr>
                </a:tc>
                <a:tc>
                  <a:txBody>
                    <a:bodyPr/>
                    <a:lstStyle/>
                    <a:p>
                      <a:pPr algn="r" fontAlgn="b"/>
                      <a:r>
                        <a:rPr lang="es-ES" sz="1400" b="0" i="0" u="none" strike="noStrike">
                          <a:solidFill>
                            <a:srgbClr val="000000"/>
                          </a:solidFill>
                          <a:effectLst/>
                          <a:latin typeface="Calibri" panose="020F0502020204030204" pitchFamily="34" charset="0"/>
                        </a:rPr>
                        <a:t>12,10</a:t>
                      </a:r>
                    </a:p>
                  </a:txBody>
                  <a:tcPr marL="9525" marR="9525" marT="9525" marB="0" anchor="b">
                    <a:lnL>
                      <a:noFill/>
                    </a:lnL>
                    <a:lnR>
                      <a:noFill/>
                    </a:lnR>
                    <a:lnT>
                      <a:noFill/>
                    </a:lnT>
                    <a:lnB>
                      <a:noFill/>
                    </a:lnB>
                    <a:noFill/>
                  </a:tcPr>
                </a:tc>
                <a:extLst>
                  <a:ext uri="{0D108BD9-81ED-4DB2-BD59-A6C34878D82A}">
                    <a16:rowId xmlns:a16="http://schemas.microsoft.com/office/drawing/2014/main" val="3379201915"/>
                  </a:ext>
                </a:extLst>
              </a:tr>
              <a:tr h="190500">
                <a:tc>
                  <a:txBody>
                    <a:bodyPr/>
                    <a:lstStyle/>
                    <a:p>
                      <a:pPr algn="l" fontAlgn="b"/>
                      <a:r>
                        <a:rPr lang="es-ES" sz="1400" b="1" i="0" u="none" strike="noStrike">
                          <a:solidFill>
                            <a:srgbClr val="000000"/>
                          </a:solidFill>
                          <a:effectLst/>
                          <a:latin typeface="Calibri" panose="020F0502020204030204" pitchFamily="34" charset="0"/>
                        </a:rPr>
                        <a:t>Otros</a:t>
                      </a:r>
                    </a:p>
                  </a:txBody>
                  <a:tcPr marL="9525" marR="9525" marT="9525" marB="0" anchor="b">
                    <a:lnL>
                      <a:noFill/>
                    </a:lnL>
                    <a:lnR>
                      <a:noFill/>
                    </a:lnR>
                    <a:lnT>
                      <a:noFill/>
                    </a:lnT>
                    <a:lnB>
                      <a:noFill/>
                    </a:lnB>
                    <a:noFill/>
                  </a:tcPr>
                </a:tc>
                <a:tc>
                  <a:txBody>
                    <a:bodyPr/>
                    <a:lstStyle/>
                    <a:p>
                      <a:pPr algn="r" fontAlgn="b"/>
                      <a:r>
                        <a:rPr lang="es-ES" sz="1400" b="0" i="0" u="none" strike="noStrike">
                          <a:solidFill>
                            <a:srgbClr val="000000"/>
                          </a:solidFill>
                          <a:effectLst/>
                          <a:latin typeface="Calibri" panose="020F0502020204030204" pitchFamily="34" charset="0"/>
                        </a:rPr>
                        <a:t>0,00</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b"/>
                      <a:r>
                        <a:rPr lang="es-ES" sz="1400" b="0" i="0" u="none" strike="noStrike">
                          <a:solidFill>
                            <a:srgbClr val="000000"/>
                          </a:solidFill>
                          <a:effectLst/>
                          <a:latin typeface="Calibri" panose="020F0502020204030204" pitchFamily="34" charset="0"/>
                        </a:rPr>
                        <a:t>0,00</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64464075"/>
                  </a:ext>
                </a:extLst>
              </a:tr>
              <a:tr h="190500">
                <a:tc>
                  <a:txBody>
                    <a:bodyPr/>
                    <a:lstStyle/>
                    <a:p>
                      <a:pPr algn="l" fontAlgn="b"/>
                      <a:endParaRPr lang="es-ES" sz="1400" b="1"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noFill/>
                  </a:tcPr>
                </a:tc>
                <a:tc>
                  <a:txBody>
                    <a:bodyPr/>
                    <a:lstStyle/>
                    <a:p>
                      <a:pPr algn="r" fontAlgn="b"/>
                      <a:r>
                        <a:rPr lang="es-ES" sz="1400" b="1" i="0" u="none" strike="noStrike">
                          <a:solidFill>
                            <a:srgbClr val="000000"/>
                          </a:solidFill>
                          <a:effectLst/>
                          <a:latin typeface="Calibri" panose="020F0502020204030204" pitchFamily="34" charset="0"/>
                        </a:rPr>
                        <a:t>821,47</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r" fontAlgn="b"/>
                      <a:r>
                        <a:rPr lang="es-ES" sz="1400" b="1" i="0" u="none" strike="noStrike" dirty="0">
                          <a:solidFill>
                            <a:srgbClr val="000000"/>
                          </a:solidFill>
                          <a:effectLst/>
                          <a:latin typeface="Calibri" panose="020F0502020204030204" pitchFamily="34" charset="0"/>
                        </a:rPr>
                        <a:t>164,29</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3990286371"/>
                  </a:ext>
                </a:extLst>
              </a:tr>
            </a:tbl>
          </a:graphicData>
        </a:graphic>
      </p:graphicFrame>
    </p:spTree>
    <p:extLst>
      <p:ext uri="{BB962C8B-B14F-4D97-AF65-F5344CB8AC3E}">
        <p14:creationId xmlns:p14="http://schemas.microsoft.com/office/powerpoint/2010/main" val="31920947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7C7433E-B0F9-4030-B569-CA7643BA883D}"/>
              </a:ext>
            </a:extLst>
          </p:cNvPr>
          <p:cNvSpPr>
            <a:spLocks noGrp="1"/>
          </p:cNvSpPr>
          <p:nvPr>
            <p:ph type="ctrTitle"/>
          </p:nvPr>
        </p:nvSpPr>
        <p:spPr>
          <a:xfrm>
            <a:off x="561975" y="1649901"/>
            <a:ext cx="10287000" cy="2874473"/>
          </a:xfrm>
        </p:spPr>
        <p:txBody>
          <a:bodyPr anchor="t" anchorCtr="0">
            <a:normAutofit/>
          </a:bodyPr>
          <a:lstStyle/>
          <a:p>
            <a:pPr algn="l">
              <a:lnSpc>
                <a:spcPct val="150000"/>
              </a:lnSpc>
            </a:pPr>
            <a:r>
              <a:rPr lang="es-ES" sz="1800" b="1" dirty="0">
                <a:solidFill>
                  <a:srgbClr val="002060"/>
                </a:solidFill>
              </a:rPr>
              <a:t>Los gastos del Club pueden proceder de diversos conceptos, tal y como vamos comentando en los puntos siguientes. Dichos conceptos, son:</a:t>
            </a:r>
            <a:br>
              <a:rPr lang="es-ES" sz="1800" b="1" dirty="0">
                <a:solidFill>
                  <a:srgbClr val="002060"/>
                </a:solidFill>
              </a:rPr>
            </a:br>
            <a:r>
              <a:rPr lang="es-ES" sz="1800" b="1" dirty="0">
                <a:solidFill>
                  <a:srgbClr val="002060"/>
                </a:solidFill>
              </a:rPr>
              <a:t>1. LICENCIAS FEDERATIVAS</a:t>
            </a:r>
            <a:br>
              <a:rPr lang="es-ES" sz="1800" b="1" dirty="0">
                <a:solidFill>
                  <a:srgbClr val="002060"/>
                </a:solidFill>
              </a:rPr>
            </a:br>
            <a:r>
              <a:rPr lang="es-ES" sz="1800" b="1" dirty="0">
                <a:solidFill>
                  <a:srgbClr val="002060"/>
                </a:solidFill>
              </a:rPr>
              <a:t>2. INVERSIONES</a:t>
            </a:r>
            <a:br>
              <a:rPr lang="es-ES" sz="1800" b="1" dirty="0">
                <a:solidFill>
                  <a:srgbClr val="002060"/>
                </a:solidFill>
              </a:rPr>
            </a:br>
            <a:r>
              <a:rPr lang="es-ES" sz="2400" b="1" dirty="0">
                <a:solidFill>
                  <a:srgbClr val="002060"/>
                </a:solidFill>
              </a:rPr>
              <a:t>3. GASTOS CORRIENTES</a:t>
            </a:r>
            <a:br>
              <a:rPr lang="es-ES" sz="1800" b="1" dirty="0">
                <a:solidFill>
                  <a:srgbClr val="002060"/>
                </a:solidFill>
              </a:rPr>
            </a:br>
            <a:endParaRPr lang="es-ES" sz="1800" b="1" dirty="0">
              <a:solidFill>
                <a:srgbClr val="002060"/>
              </a:solidFill>
            </a:endParaRPr>
          </a:p>
        </p:txBody>
      </p:sp>
      <p:pic>
        <p:nvPicPr>
          <p:cNvPr id="6" name="Imagen 5">
            <a:extLst>
              <a:ext uri="{FF2B5EF4-FFF2-40B4-BE49-F238E27FC236}">
                <a16:creationId xmlns:a16="http://schemas.microsoft.com/office/drawing/2014/main" id="{E3E2898F-6842-3163-0097-1BB9C0607895}"/>
              </a:ext>
            </a:extLst>
          </p:cNvPr>
          <p:cNvPicPr>
            <a:picLocks noChangeAspect="1"/>
          </p:cNvPicPr>
          <p:nvPr/>
        </p:nvPicPr>
        <p:blipFill>
          <a:blip r:embed="rId2"/>
          <a:stretch>
            <a:fillRect/>
          </a:stretch>
        </p:blipFill>
        <p:spPr>
          <a:xfrm>
            <a:off x="10450569" y="247664"/>
            <a:ext cx="1552200" cy="1307759"/>
          </a:xfrm>
          <a:prstGeom prst="rect">
            <a:avLst/>
          </a:prstGeom>
        </p:spPr>
      </p:pic>
      <p:sp>
        <p:nvSpPr>
          <p:cNvPr id="7" name="CuadroTexto 6">
            <a:extLst>
              <a:ext uri="{FF2B5EF4-FFF2-40B4-BE49-F238E27FC236}">
                <a16:creationId xmlns:a16="http://schemas.microsoft.com/office/drawing/2014/main" id="{029DE675-FB12-5550-B568-CB89CAAB5FEC}"/>
              </a:ext>
            </a:extLst>
          </p:cNvPr>
          <p:cNvSpPr txBox="1"/>
          <p:nvPr/>
        </p:nvSpPr>
        <p:spPr>
          <a:xfrm>
            <a:off x="952500" y="901543"/>
            <a:ext cx="4897315" cy="523220"/>
          </a:xfrm>
          <a:prstGeom prst="rect">
            <a:avLst/>
          </a:prstGeom>
          <a:noFill/>
        </p:spPr>
        <p:txBody>
          <a:bodyPr wrap="square" rtlCol="0">
            <a:spAutoFit/>
          </a:bodyPr>
          <a:lstStyle/>
          <a:p>
            <a:r>
              <a:rPr lang="es-ES" sz="2800" b="1" dirty="0">
                <a:solidFill>
                  <a:srgbClr val="002060"/>
                </a:solidFill>
              </a:rPr>
              <a:t>Club Montañero Carbonero</a:t>
            </a:r>
          </a:p>
        </p:txBody>
      </p:sp>
    </p:spTree>
    <p:extLst>
      <p:ext uri="{BB962C8B-B14F-4D97-AF65-F5344CB8AC3E}">
        <p14:creationId xmlns:p14="http://schemas.microsoft.com/office/powerpoint/2010/main" val="32175766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6CEEA292-8368-6B7D-C581-7CE2702AD1E7}"/>
              </a:ext>
            </a:extLst>
          </p:cNvPr>
          <p:cNvPicPr>
            <a:picLocks noChangeAspect="1"/>
          </p:cNvPicPr>
          <p:nvPr/>
        </p:nvPicPr>
        <p:blipFill>
          <a:blip r:embed="rId2"/>
          <a:stretch>
            <a:fillRect/>
          </a:stretch>
        </p:blipFill>
        <p:spPr>
          <a:xfrm>
            <a:off x="10559775" y="422275"/>
            <a:ext cx="1126218" cy="606425"/>
          </a:xfrm>
          <a:prstGeom prst="rect">
            <a:avLst/>
          </a:prstGeom>
        </p:spPr>
      </p:pic>
      <p:sp>
        <p:nvSpPr>
          <p:cNvPr id="5" name="CuadroTexto 4">
            <a:extLst>
              <a:ext uri="{FF2B5EF4-FFF2-40B4-BE49-F238E27FC236}">
                <a16:creationId xmlns:a16="http://schemas.microsoft.com/office/drawing/2014/main" id="{522D0A0B-8AF2-E577-18F3-75FD6E8C2779}"/>
              </a:ext>
            </a:extLst>
          </p:cNvPr>
          <p:cNvSpPr txBox="1"/>
          <p:nvPr/>
        </p:nvSpPr>
        <p:spPr>
          <a:xfrm>
            <a:off x="406378" y="356155"/>
            <a:ext cx="8756672" cy="369332"/>
          </a:xfrm>
          <a:prstGeom prst="rect">
            <a:avLst/>
          </a:prstGeom>
          <a:noFill/>
        </p:spPr>
        <p:txBody>
          <a:bodyPr wrap="square" rtlCol="0">
            <a:spAutoFit/>
          </a:bodyPr>
          <a:lstStyle/>
          <a:p>
            <a:r>
              <a:rPr lang="es-ES" b="1" dirty="0">
                <a:solidFill>
                  <a:srgbClr val="002060"/>
                </a:solidFill>
              </a:rPr>
              <a:t>TOTAL DE GASTOS CORRIENTES-2024</a:t>
            </a:r>
          </a:p>
        </p:txBody>
      </p:sp>
      <p:pic>
        <p:nvPicPr>
          <p:cNvPr id="7" name="Imagen 6">
            <a:extLst>
              <a:ext uri="{FF2B5EF4-FFF2-40B4-BE49-F238E27FC236}">
                <a16:creationId xmlns:a16="http://schemas.microsoft.com/office/drawing/2014/main" id="{0D9196D0-7804-55F5-5577-726BB6FE444C}"/>
              </a:ext>
            </a:extLst>
          </p:cNvPr>
          <p:cNvPicPr>
            <a:picLocks noChangeAspect="1"/>
          </p:cNvPicPr>
          <p:nvPr/>
        </p:nvPicPr>
        <p:blipFill>
          <a:blip r:embed="rId3"/>
          <a:stretch>
            <a:fillRect/>
          </a:stretch>
        </p:blipFill>
        <p:spPr>
          <a:xfrm>
            <a:off x="10120631" y="483334"/>
            <a:ext cx="1552200" cy="1307759"/>
          </a:xfrm>
          <a:prstGeom prst="rect">
            <a:avLst/>
          </a:prstGeom>
        </p:spPr>
      </p:pic>
      <p:sp>
        <p:nvSpPr>
          <p:cNvPr id="8" name="CuadroTexto 7">
            <a:extLst>
              <a:ext uri="{FF2B5EF4-FFF2-40B4-BE49-F238E27FC236}">
                <a16:creationId xmlns:a16="http://schemas.microsoft.com/office/drawing/2014/main" id="{F43F8420-823A-8717-DDDE-29951D7DE2AE}"/>
              </a:ext>
            </a:extLst>
          </p:cNvPr>
          <p:cNvSpPr txBox="1"/>
          <p:nvPr/>
        </p:nvSpPr>
        <p:spPr>
          <a:xfrm>
            <a:off x="406378" y="985837"/>
            <a:ext cx="9258300" cy="1077218"/>
          </a:xfrm>
          <a:prstGeom prst="rect">
            <a:avLst/>
          </a:prstGeom>
          <a:noFill/>
        </p:spPr>
        <p:txBody>
          <a:bodyPr wrap="square" rtlCol="0">
            <a:spAutoFit/>
          </a:bodyPr>
          <a:lstStyle/>
          <a:p>
            <a:pPr algn="just"/>
            <a:r>
              <a:rPr lang="es-ES" sz="1600" dirty="0">
                <a:solidFill>
                  <a:srgbClr val="002060"/>
                </a:solidFill>
              </a:rPr>
              <a:t>Los gastos corrientes ejecutados durante el ejercicio 2024 incluyen por una parte algunos considerados como gastos fijos de funcionamiento del club (botiquines, seguros, alimentación para rutas, banderines…), así como variables (básicamente </a:t>
            </a:r>
            <a:r>
              <a:rPr lang="es-ES" sz="1600" dirty="0" err="1">
                <a:solidFill>
                  <a:srgbClr val="002060"/>
                </a:solidFill>
              </a:rPr>
              <a:t>equipación</a:t>
            </a:r>
            <a:r>
              <a:rPr lang="es-ES" sz="1600" dirty="0">
                <a:solidFill>
                  <a:srgbClr val="002060"/>
                </a:solidFill>
              </a:rPr>
              <a:t> que el Club ha regalado en algunos casos, y subvencionará en otros). Dicho concepto asciende a un total de 13.232,44 €.</a:t>
            </a:r>
          </a:p>
        </p:txBody>
      </p:sp>
      <p:graphicFrame>
        <p:nvGraphicFramePr>
          <p:cNvPr id="6" name="Tabla 5">
            <a:extLst>
              <a:ext uri="{FF2B5EF4-FFF2-40B4-BE49-F238E27FC236}">
                <a16:creationId xmlns:a16="http://schemas.microsoft.com/office/drawing/2014/main" id="{84B1629A-860F-4035-6205-02F0EA64883F}"/>
              </a:ext>
            </a:extLst>
          </p:cNvPr>
          <p:cNvGraphicFramePr>
            <a:graphicFrameLocks noGrp="1"/>
          </p:cNvGraphicFramePr>
          <p:nvPr>
            <p:extLst>
              <p:ext uri="{D42A27DB-BD31-4B8C-83A1-F6EECF244321}">
                <p14:modId xmlns:p14="http://schemas.microsoft.com/office/powerpoint/2010/main" val="2567177028"/>
              </p:ext>
            </p:extLst>
          </p:nvPr>
        </p:nvGraphicFramePr>
        <p:xfrm>
          <a:off x="406378" y="2121587"/>
          <a:ext cx="5689622" cy="4680585"/>
        </p:xfrm>
        <a:graphic>
          <a:graphicData uri="http://schemas.openxmlformats.org/drawingml/2006/table">
            <a:tbl>
              <a:tblPr/>
              <a:tblGrid>
                <a:gridCol w="2540483">
                  <a:extLst>
                    <a:ext uri="{9D8B030D-6E8A-4147-A177-3AD203B41FA5}">
                      <a16:colId xmlns:a16="http://schemas.microsoft.com/office/drawing/2014/main" val="1802298106"/>
                    </a:ext>
                  </a:extLst>
                </a:gridCol>
                <a:gridCol w="1540166">
                  <a:extLst>
                    <a:ext uri="{9D8B030D-6E8A-4147-A177-3AD203B41FA5}">
                      <a16:colId xmlns:a16="http://schemas.microsoft.com/office/drawing/2014/main" val="804000645"/>
                    </a:ext>
                  </a:extLst>
                </a:gridCol>
                <a:gridCol w="1608973">
                  <a:extLst>
                    <a:ext uri="{9D8B030D-6E8A-4147-A177-3AD203B41FA5}">
                      <a16:colId xmlns:a16="http://schemas.microsoft.com/office/drawing/2014/main" val="2439066133"/>
                    </a:ext>
                  </a:extLst>
                </a:gridCol>
              </a:tblGrid>
              <a:tr h="190500">
                <a:tc gridSpan="2">
                  <a:txBody>
                    <a:bodyPr/>
                    <a:lstStyle/>
                    <a:p>
                      <a:pPr algn="l" fontAlgn="b"/>
                      <a:r>
                        <a:rPr lang="es-ES" sz="1400" b="1" i="0" u="none" strike="noStrike">
                          <a:solidFill>
                            <a:srgbClr val="0070C0"/>
                          </a:solidFill>
                          <a:effectLst/>
                          <a:latin typeface="Calibri" panose="020F0502020204030204" pitchFamily="34" charset="0"/>
                        </a:rPr>
                        <a:t>TOTAL GASTO CORRIENTE 2024</a:t>
                      </a:r>
                    </a:p>
                  </a:txBody>
                  <a:tcPr marL="9525" marR="9525" marT="9525" marB="0" anchor="b">
                    <a:lnL>
                      <a:noFill/>
                    </a:lnL>
                    <a:lnR>
                      <a:noFill/>
                    </a:lnR>
                    <a:lnT>
                      <a:noFill/>
                    </a:lnT>
                    <a:lnB>
                      <a:noFill/>
                    </a:lnB>
                    <a:noFill/>
                  </a:tcPr>
                </a:tc>
                <a:tc hMerge="1">
                  <a:txBody>
                    <a:bodyPr/>
                    <a:lstStyle/>
                    <a:p>
                      <a:endParaRPr lang="es-ES"/>
                    </a:p>
                  </a:txBody>
                  <a:tcPr/>
                </a:tc>
                <a:tc>
                  <a:txBody>
                    <a:bodyPr/>
                    <a:lstStyle/>
                    <a:p>
                      <a:pPr algn="l" fontAlgn="b"/>
                      <a:endParaRPr lang="es-ES" sz="1400" b="0" i="0" u="none" strike="noStrike">
                        <a:solidFill>
                          <a:srgbClr val="0070C0"/>
                        </a:solidFill>
                        <a:effectLst/>
                        <a:latin typeface="Calibri" panose="020F0502020204030204" pitchFamily="34" charset="0"/>
                      </a:endParaRPr>
                    </a:p>
                  </a:txBody>
                  <a:tcPr marL="9525" marR="9525" marT="9525" marB="0" anchor="b">
                    <a:lnL>
                      <a:noFill/>
                    </a:lnL>
                    <a:lnR>
                      <a:noFill/>
                    </a:lnR>
                    <a:lnT>
                      <a:noFill/>
                    </a:lnT>
                    <a:lnB>
                      <a:noFill/>
                    </a:lnB>
                    <a:noFill/>
                  </a:tcPr>
                </a:tc>
                <a:extLst>
                  <a:ext uri="{0D108BD9-81ED-4DB2-BD59-A6C34878D82A}">
                    <a16:rowId xmlns:a16="http://schemas.microsoft.com/office/drawing/2014/main" val="2263623545"/>
                  </a:ext>
                </a:extLst>
              </a:tr>
              <a:tr h="190500">
                <a:tc>
                  <a:txBody>
                    <a:bodyPr/>
                    <a:lstStyle/>
                    <a:p>
                      <a:pPr algn="l" fontAlgn="b"/>
                      <a:endParaRPr lang="es-ES" sz="1400" b="1" i="0" u="none" strike="noStrike">
                        <a:solidFill>
                          <a:srgbClr val="0070C0"/>
                        </a:solidFill>
                        <a:effectLst/>
                        <a:latin typeface="Calibri" panose="020F0502020204030204" pitchFamily="34" charset="0"/>
                      </a:endParaRPr>
                    </a:p>
                  </a:txBody>
                  <a:tcPr marL="9525" marR="9525" marT="9525" marB="0" anchor="b">
                    <a:lnL>
                      <a:noFill/>
                    </a:lnL>
                    <a:lnR>
                      <a:noFill/>
                    </a:lnR>
                    <a:lnT>
                      <a:noFill/>
                    </a:lnT>
                    <a:lnB>
                      <a:noFill/>
                    </a:lnB>
                    <a:noFill/>
                  </a:tcPr>
                </a:tc>
                <a:tc>
                  <a:txBody>
                    <a:bodyPr/>
                    <a:lstStyle/>
                    <a:p>
                      <a:pPr algn="l" fontAlgn="b"/>
                      <a:endParaRPr lang="es-ES" sz="1400" b="0" i="0" u="none" strike="noStrike">
                        <a:solidFill>
                          <a:srgbClr val="0070C0"/>
                        </a:solidFill>
                        <a:effectLst/>
                        <a:latin typeface="Calibri" panose="020F0502020204030204" pitchFamily="34" charset="0"/>
                      </a:endParaRPr>
                    </a:p>
                  </a:txBody>
                  <a:tcPr marL="9525" marR="9525" marT="9525" marB="0" anchor="b">
                    <a:lnL>
                      <a:noFill/>
                    </a:lnL>
                    <a:lnR>
                      <a:noFill/>
                    </a:lnR>
                    <a:lnT>
                      <a:noFill/>
                    </a:lnT>
                    <a:lnB>
                      <a:noFill/>
                    </a:lnB>
                    <a:noFill/>
                  </a:tcPr>
                </a:tc>
                <a:tc>
                  <a:txBody>
                    <a:bodyPr/>
                    <a:lstStyle/>
                    <a:p>
                      <a:pPr algn="l" fontAlgn="b"/>
                      <a:endParaRPr lang="es-ES" sz="1400" b="0" i="0" u="none" strike="noStrike">
                        <a:solidFill>
                          <a:srgbClr val="0070C0"/>
                        </a:solidFill>
                        <a:effectLst/>
                        <a:latin typeface="Calibri" panose="020F0502020204030204" pitchFamily="34" charset="0"/>
                      </a:endParaRPr>
                    </a:p>
                  </a:txBody>
                  <a:tcPr marL="9525" marR="9525" marT="9525" marB="0" anchor="b">
                    <a:lnL>
                      <a:noFill/>
                    </a:lnL>
                    <a:lnR>
                      <a:noFill/>
                    </a:lnR>
                    <a:lnT>
                      <a:noFill/>
                    </a:lnT>
                    <a:lnB>
                      <a:noFill/>
                    </a:lnB>
                    <a:noFill/>
                  </a:tcPr>
                </a:tc>
                <a:extLst>
                  <a:ext uri="{0D108BD9-81ED-4DB2-BD59-A6C34878D82A}">
                    <a16:rowId xmlns:a16="http://schemas.microsoft.com/office/drawing/2014/main" val="597554847"/>
                  </a:ext>
                </a:extLst>
              </a:tr>
              <a:tr h="190500">
                <a:tc>
                  <a:txBody>
                    <a:bodyPr/>
                    <a:lstStyle/>
                    <a:p>
                      <a:pPr algn="l" fontAlgn="b"/>
                      <a:r>
                        <a:rPr lang="es-ES" sz="1400" b="1"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b"/>
                      <a:r>
                        <a:rPr lang="es-ES" sz="1400" b="1" i="0" u="none" strike="noStrike">
                          <a:solidFill>
                            <a:srgbClr val="000000"/>
                          </a:solidFill>
                          <a:effectLst/>
                          <a:latin typeface="Calibri" panose="020F0502020204030204" pitchFamily="34" charset="0"/>
                        </a:rPr>
                        <a:t>2024</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b"/>
                      <a:r>
                        <a:rPr lang="es-ES" sz="1400" b="0" i="0" u="none" strike="noStrike">
                          <a:solidFill>
                            <a:srgbClr val="000000"/>
                          </a:solidFill>
                          <a:effectLst/>
                          <a:latin typeface="Calibri" panose="020F0502020204030204" pitchFamily="34" charset="0"/>
                        </a:rPr>
                        <a:t>%</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46451118"/>
                  </a:ext>
                </a:extLst>
              </a:tr>
              <a:tr h="190500">
                <a:tc>
                  <a:txBody>
                    <a:bodyPr/>
                    <a:lstStyle/>
                    <a:p>
                      <a:pPr algn="l" fontAlgn="b"/>
                      <a:r>
                        <a:rPr lang="es-ES" sz="1400" b="1" i="0" u="none" strike="noStrike">
                          <a:solidFill>
                            <a:srgbClr val="000000"/>
                          </a:solidFill>
                          <a:effectLst/>
                          <a:latin typeface="Calibri" panose="020F0502020204030204" pitchFamily="34" charset="0"/>
                        </a:rPr>
                        <a:t>Licencias federativas</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r" fontAlgn="b"/>
                      <a:r>
                        <a:rPr lang="es-ES" sz="1400" b="0" i="0" u="none" strike="noStrike">
                          <a:solidFill>
                            <a:srgbClr val="000000"/>
                          </a:solidFill>
                          <a:effectLst/>
                          <a:latin typeface="Calibri" panose="020F0502020204030204" pitchFamily="34" charset="0"/>
                        </a:rPr>
                        <a:t>6.025,00</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r" fontAlgn="b"/>
                      <a:r>
                        <a:rPr lang="es-ES" sz="1400" b="1" i="0" u="none" strike="noStrike">
                          <a:solidFill>
                            <a:srgbClr val="000000"/>
                          </a:solidFill>
                          <a:effectLst/>
                          <a:latin typeface="Calibri" panose="020F0502020204030204" pitchFamily="34" charset="0"/>
                        </a:rPr>
                        <a:t>45,53%</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3106217235"/>
                  </a:ext>
                </a:extLst>
              </a:tr>
              <a:tr h="190500">
                <a:tc>
                  <a:txBody>
                    <a:bodyPr/>
                    <a:lstStyle/>
                    <a:p>
                      <a:pPr algn="l" fontAlgn="b"/>
                      <a:r>
                        <a:rPr lang="es-ES" sz="1400" b="1" i="0" u="none" strike="noStrike">
                          <a:solidFill>
                            <a:srgbClr val="000000"/>
                          </a:solidFill>
                          <a:effectLst/>
                          <a:latin typeface="Calibri" panose="020F0502020204030204" pitchFamily="34" charset="0"/>
                        </a:rPr>
                        <a:t>Botiquines</a:t>
                      </a:r>
                    </a:p>
                  </a:txBody>
                  <a:tcPr marL="9525" marR="9525" marT="9525" marB="0" anchor="b">
                    <a:lnL>
                      <a:noFill/>
                    </a:lnL>
                    <a:lnR>
                      <a:noFill/>
                    </a:lnR>
                    <a:lnT>
                      <a:noFill/>
                    </a:lnT>
                    <a:lnB>
                      <a:noFill/>
                    </a:lnB>
                    <a:noFill/>
                  </a:tcPr>
                </a:tc>
                <a:tc>
                  <a:txBody>
                    <a:bodyPr/>
                    <a:lstStyle/>
                    <a:p>
                      <a:pPr algn="r" fontAlgn="b"/>
                      <a:r>
                        <a:rPr lang="es-ES" sz="1400" b="0" i="0" u="none" strike="noStrike">
                          <a:solidFill>
                            <a:srgbClr val="000000"/>
                          </a:solidFill>
                          <a:effectLst/>
                          <a:latin typeface="Calibri" panose="020F0502020204030204" pitchFamily="34" charset="0"/>
                        </a:rPr>
                        <a:t>29,46</a:t>
                      </a:r>
                    </a:p>
                  </a:txBody>
                  <a:tcPr marL="9525" marR="9525" marT="9525" marB="0" anchor="b">
                    <a:lnL>
                      <a:noFill/>
                    </a:lnL>
                    <a:lnR>
                      <a:noFill/>
                    </a:lnR>
                    <a:lnT>
                      <a:noFill/>
                    </a:lnT>
                    <a:lnB>
                      <a:noFill/>
                    </a:lnB>
                    <a:noFill/>
                  </a:tcPr>
                </a:tc>
                <a:tc>
                  <a:txBody>
                    <a:bodyPr/>
                    <a:lstStyle/>
                    <a:p>
                      <a:pPr algn="r" fontAlgn="b"/>
                      <a:r>
                        <a:rPr lang="es-ES" sz="1400" b="1" i="0" u="none" strike="noStrike">
                          <a:solidFill>
                            <a:srgbClr val="000000"/>
                          </a:solidFill>
                          <a:effectLst/>
                          <a:latin typeface="Calibri" panose="020F0502020204030204" pitchFamily="34" charset="0"/>
                        </a:rPr>
                        <a:t>0,22%</a:t>
                      </a:r>
                    </a:p>
                  </a:txBody>
                  <a:tcPr marL="9525" marR="9525" marT="9525" marB="0" anchor="b">
                    <a:lnL>
                      <a:noFill/>
                    </a:lnL>
                    <a:lnR>
                      <a:noFill/>
                    </a:lnR>
                    <a:lnT>
                      <a:noFill/>
                    </a:lnT>
                    <a:lnB>
                      <a:noFill/>
                    </a:lnB>
                    <a:noFill/>
                  </a:tcPr>
                </a:tc>
                <a:extLst>
                  <a:ext uri="{0D108BD9-81ED-4DB2-BD59-A6C34878D82A}">
                    <a16:rowId xmlns:a16="http://schemas.microsoft.com/office/drawing/2014/main" val="860008929"/>
                  </a:ext>
                </a:extLst>
              </a:tr>
              <a:tr h="190500">
                <a:tc>
                  <a:txBody>
                    <a:bodyPr/>
                    <a:lstStyle/>
                    <a:p>
                      <a:pPr algn="l" fontAlgn="b"/>
                      <a:r>
                        <a:rPr lang="es-ES" sz="1400" b="1" i="0" u="none" strike="noStrike">
                          <a:solidFill>
                            <a:srgbClr val="000000"/>
                          </a:solidFill>
                          <a:effectLst/>
                          <a:latin typeface="Calibri" panose="020F0502020204030204" pitchFamily="34" charset="0"/>
                        </a:rPr>
                        <a:t>Seguro R.C.</a:t>
                      </a:r>
                    </a:p>
                  </a:txBody>
                  <a:tcPr marL="9525" marR="9525" marT="9525" marB="0" anchor="b">
                    <a:lnL>
                      <a:noFill/>
                    </a:lnL>
                    <a:lnR>
                      <a:noFill/>
                    </a:lnR>
                    <a:lnT>
                      <a:noFill/>
                    </a:lnT>
                    <a:lnB>
                      <a:noFill/>
                    </a:lnB>
                    <a:noFill/>
                  </a:tcPr>
                </a:tc>
                <a:tc>
                  <a:txBody>
                    <a:bodyPr/>
                    <a:lstStyle/>
                    <a:p>
                      <a:pPr algn="r" fontAlgn="b"/>
                      <a:r>
                        <a:rPr lang="es-ES" sz="1400" b="0" i="0" u="none" strike="noStrike">
                          <a:solidFill>
                            <a:srgbClr val="000000"/>
                          </a:solidFill>
                          <a:effectLst/>
                          <a:latin typeface="Calibri" panose="020F0502020204030204" pitchFamily="34" charset="0"/>
                        </a:rPr>
                        <a:t>153,57</a:t>
                      </a:r>
                    </a:p>
                  </a:txBody>
                  <a:tcPr marL="9525" marR="9525" marT="9525" marB="0" anchor="b">
                    <a:lnL>
                      <a:noFill/>
                    </a:lnL>
                    <a:lnR>
                      <a:noFill/>
                    </a:lnR>
                    <a:lnT>
                      <a:noFill/>
                    </a:lnT>
                    <a:lnB>
                      <a:noFill/>
                    </a:lnB>
                    <a:noFill/>
                  </a:tcPr>
                </a:tc>
                <a:tc>
                  <a:txBody>
                    <a:bodyPr/>
                    <a:lstStyle/>
                    <a:p>
                      <a:pPr algn="r" fontAlgn="b"/>
                      <a:r>
                        <a:rPr lang="es-ES" sz="1400" b="1" i="0" u="none" strike="noStrike">
                          <a:solidFill>
                            <a:srgbClr val="000000"/>
                          </a:solidFill>
                          <a:effectLst/>
                          <a:latin typeface="Calibri" panose="020F0502020204030204" pitchFamily="34" charset="0"/>
                        </a:rPr>
                        <a:t>1,16%</a:t>
                      </a:r>
                    </a:p>
                  </a:txBody>
                  <a:tcPr marL="9525" marR="9525" marT="9525" marB="0" anchor="b">
                    <a:lnL>
                      <a:noFill/>
                    </a:lnL>
                    <a:lnR>
                      <a:noFill/>
                    </a:lnR>
                    <a:lnT>
                      <a:noFill/>
                    </a:lnT>
                    <a:lnB>
                      <a:noFill/>
                    </a:lnB>
                    <a:noFill/>
                  </a:tcPr>
                </a:tc>
                <a:extLst>
                  <a:ext uri="{0D108BD9-81ED-4DB2-BD59-A6C34878D82A}">
                    <a16:rowId xmlns:a16="http://schemas.microsoft.com/office/drawing/2014/main" val="1968239081"/>
                  </a:ext>
                </a:extLst>
              </a:tr>
              <a:tr h="190500">
                <a:tc>
                  <a:txBody>
                    <a:bodyPr/>
                    <a:lstStyle/>
                    <a:p>
                      <a:pPr algn="l" fontAlgn="b"/>
                      <a:r>
                        <a:rPr lang="es-ES" sz="1400" b="1" i="0" u="none" strike="noStrike">
                          <a:solidFill>
                            <a:srgbClr val="000000"/>
                          </a:solidFill>
                          <a:effectLst/>
                          <a:latin typeface="Calibri" panose="020F0502020204030204" pitchFamily="34" charset="0"/>
                        </a:rPr>
                        <a:t>Seguro accidentes</a:t>
                      </a:r>
                    </a:p>
                  </a:txBody>
                  <a:tcPr marL="9525" marR="9525" marT="9525" marB="0" anchor="b">
                    <a:lnL>
                      <a:noFill/>
                    </a:lnL>
                    <a:lnR>
                      <a:noFill/>
                    </a:lnR>
                    <a:lnT>
                      <a:noFill/>
                    </a:lnT>
                    <a:lnB>
                      <a:noFill/>
                    </a:lnB>
                    <a:noFill/>
                  </a:tcPr>
                </a:tc>
                <a:tc>
                  <a:txBody>
                    <a:bodyPr/>
                    <a:lstStyle/>
                    <a:p>
                      <a:pPr algn="r" fontAlgn="b"/>
                      <a:r>
                        <a:rPr lang="es-ES" sz="1400" b="0" i="0" u="none" strike="noStrike">
                          <a:solidFill>
                            <a:srgbClr val="000000"/>
                          </a:solidFill>
                          <a:effectLst/>
                          <a:latin typeface="Calibri" panose="020F0502020204030204" pitchFamily="34" charset="0"/>
                        </a:rPr>
                        <a:t>1.121,16</a:t>
                      </a:r>
                    </a:p>
                  </a:txBody>
                  <a:tcPr marL="9525" marR="9525" marT="9525" marB="0" anchor="b">
                    <a:lnL>
                      <a:noFill/>
                    </a:lnL>
                    <a:lnR>
                      <a:noFill/>
                    </a:lnR>
                    <a:lnT>
                      <a:noFill/>
                    </a:lnT>
                    <a:lnB>
                      <a:noFill/>
                    </a:lnB>
                    <a:noFill/>
                  </a:tcPr>
                </a:tc>
                <a:tc>
                  <a:txBody>
                    <a:bodyPr/>
                    <a:lstStyle/>
                    <a:p>
                      <a:pPr algn="r" fontAlgn="b"/>
                      <a:r>
                        <a:rPr lang="es-ES" sz="1400" b="1" i="0" u="none" strike="noStrike">
                          <a:solidFill>
                            <a:srgbClr val="000000"/>
                          </a:solidFill>
                          <a:effectLst/>
                          <a:latin typeface="Calibri" panose="020F0502020204030204" pitchFamily="34" charset="0"/>
                        </a:rPr>
                        <a:t>8,47%</a:t>
                      </a:r>
                    </a:p>
                  </a:txBody>
                  <a:tcPr marL="9525" marR="9525" marT="9525" marB="0" anchor="b">
                    <a:lnL>
                      <a:noFill/>
                    </a:lnL>
                    <a:lnR>
                      <a:noFill/>
                    </a:lnR>
                    <a:lnT>
                      <a:noFill/>
                    </a:lnT>
                    <a:lnB>
                      <a:noFill/>
                    </a:lnB>
                    <a:noFill/>
                  </a:tcPr>
                </a:tc>
                <a:extLst>
                  <a:ext uri="{0D108BD9-81ED-4DB2-BD59-A6C34878D82A}">
                    <a16:rowId xmlns:a16="http://schemas.microsoft.com/office/drawing/2014/main" val="1939687429"/>
                  </a:ext>
                </a:extLst>
              </a:tr>
              <a:tr h="190500">
                <a:tc>
                  <a:txBody>
                    <a:bodyPr/>
                    <a:lstStyle/>
                    <a:p>
                      <a:pPr algn="l" fontAlgn="b"/>
                      <a:r>
                        <a:rPr lang="es-ES" sz="1400" b="1" i="0" u="none" strike="noStrike">
                          <a:solidFill>
                            <a:srgbClr val="000000"/>
                          </a:solidFill>
                          <a:effectLst/>
                          <a:latin typeface="Calibri" panose="020F0502020204030204" pitchFamily="34" charset="0"/>
                        </a:rPr>
                        <a:t>Wordpress</a:t>
                      </a:r>
                    </a:p>
                  </a:txBody>
                  <a:tcPr marL="9525" marR="9525" marT="9525" marB="0" anchor="b">
                    <a:lnL>
                      <a:noFill/>
                    </a:lnL>
                    <a:lnR>
                      <a:noFill/>
                    </a:lnR>
                    <a:lnT>
                      <a:noFill/>
                    </a:lnT>
                    <a:lnB>
                      <a:noFill/>
                    </a:lnB>
                    <a:noFill/>
                  </a:tcPr>
                </a:tc>
                <a:tc>
                  <a:txBody>
                    <a:bodyPr/>
                    <a:lstStyle/>
                    <a:p>
                      <a:pPr algn="r" fontAlgn="b"/>
                      <a:r>
                        <a:rPr lang="es-ES" sz="1400" b="0" i="0" u="none" strike="noStrike">
                          <a:solidFill>
                            <a:srgbClr val="000000"/>
                          </a:solidFill>
                          <a:effectLst/>
                          <a:latin typeface="Calibri" panose="020F0502020204030204" pitchFamily="34" charset="0"/>
                        </a:rPr>
                        <a:t>81,07</a:t>
                      </a:r>
                    </a:p>
                  </a:txBody>
                  <a:tcPr marL="9525" marR="9525" marT="9525" marB="0" anchor="b">
                    <a:lnL>
                      <a:noFill/>
                    </a:lnL>
                    <a:lnR>
                      <a:noFill/>
                    </a:lnR>
                    <a:lnT>
                      <a:noFill/>
                    </a:lnT>
                    <a:lnB>
                      <a:noFill/>
                    </a:lnB>
                    <a:noFill/>
                  </a:tcPr>
                </a:tc>
                <a:tc>
                  <a:txBody>
                    <a:bodyPr/>
                    <a:lstStyle/>
                    <a:p>
                      <a:pPr algn="r" fontAlgn="b"/>
                      <a:r>
                        <a:rPr lang="es-ES" sz="1400" b="1" i="0" u="none" strike="noStrike">
                          <a:solidFill>
                            <a:srgbClr val="000000"/>
                          </a:solidFill>
                          <a:effectLst/>
                          <a:latin typeface="Calibri" panose="020F0502020204030204" pitchFamily="34" charset="0"/>
                        </a:rPr>
                        <a:t>0,61%</a:t>
                      </a:r>
                    </a:p>
                  </a:txBody>
                  <a:tcPr marL="9525" marR="9525" marT="9525" marB="0" anchor="b">
                    <a:lnL>
                      <a:noFill/>
                    </a:lnL>
                    <a:lnR>
                      <a:noFill/>
                    </a:lnR>
                    <a:lnT>
                      <a:noFill/>
                    </a:lnT>
                    <a:lnB>
                      <a:noFill/>
                    </a:lnB>
                    <a:noFill/>
                  </a:tcPr>
                </a:tc>
                <a:extLst>
                  <a:ext uri="{0D108BD9-81ED-4DB2-BD59-A6C34878D82A}">
                    <a16:rowId xmlns:a16="http://schemas.microsoft.com/office/drawing/2014/main" val="2035219738"/>
                  </a:ext>
                </a:extLst>
              </a:tr>
              <a:tr h="190500">
                <a:tc>
                  <a:txBody>
                    <a:bodyPr/>
                    <a:lstStyle/>
                    <a:p>
                      <a:pPr algn="l" fontAlgn="b"/>
                      <a:r>
                        <a:rPr lang="es-ES" sz="1400" b="1" i="0" u="none" strike="noStrike">
                          <a:solidFill>
                            <a:srgbClr val="000000"/>
                          </a:solidFill>
                          <a:effectLst/>
                          <a:latin typeface="Calibri" panose="020F0502020204030204" pitchFamily="34" charset="0"/>
                        </a:rPr>
                        <a:t>Camisetas</a:t>
                      </a:r>
                    </a:p>
                  </a:txBody>
                  <a:tcPr marL="9525" marR="9525" marT="9525" marB="0" anchor="b">
                    <a:lnL>
                      <a:noFill/>
                    </a:lnL>
                    <a:lnR>
                      <a:noFill/>
                    </a:lnR>
                    <a:lnT>
                      <a:noFill/>
                    </a:lnT>
                    <a:lnB>
                      <a:noFill/>
                    </a:lnB>
                    <a:noFill/>
                  </a:tcPr>
                </a:tc>
                <a:tc>
                  <a:txBody>
                    <a:bodyPr/>
                    <a:lstStyle/>
                    <a:p>
                      <a:pPr algn="r" fontAlgn="b"/>
                      <a:r>
                        <a:rPr lang="es-ES" sz="1400" b="0" i="0" u="none" strike="noStrike">
                          <a:solidFill>
                            <a:srgbClr val="000000"/>
                          </a:solidFill>
                          <a:effectLst/>
                          <a:latin typeface="Calibri" panose="020F0502020204030204" pitchFamily="34" charset="0"/>
                        </a:rPr>
                        <a:t>1.830,97</a:t>
                      </a:r>
                    </a:p>
                  </a:txBody>
                  <a:tcPr marL="9525" marR="9525" marT="9525" marB="0" anchor="b">
                    <a:lnL>
                      <a:noFill/>
                    </a:lnL>
                    <a:lnR>
                      <a:noFill/>
                    </a:lnR>
                    <a:lnT>
                      <a:noFill/>
                    </a:lnT>
                    <a:lnB>
                      <a:noFill/>
                    </a:lnB>
                    <a:noFill/>
                  </a:tcPr>
                </a:tc>
                <a:tc>
                  <a:txBody>
                    <a:bodyPr/>
                    <a:lstStyle/>
                    <a:p>
                      <a:pPr algn="r" fontAlgn="b"/>
                      <a:r>
                        <a:rPr lang="es-ES" sz="1400" b="1" i="0" u="none" strike="noStrike">
                          <a:solidFill>
                            <a:srgbClr val="000000"/>
                          </a:solidFill>
                          <a:effectLst/>
                          <a:latin typeface="Calibri" panose="020F0502020204030204" pitchFamily="34" charset="0"/>
                        </a:rPr>
                        <a:t>13,84%</a:t>
                      </a:r>
                    </a:p>
                  </a:txBody>
                  <a:tcPr marL="9525" marR="9525" marT="9525" marB="0" anchor="b">
                    <a:lnL>
                      <a:noFill/>
                    </a:lnL>
                    <a:lnR>
                      <a:noFill/>
                    </a:lnR>
                    <a:lnT>
                      <a:noFill/>
                    </a:lnT>
                    <a:lnB>
                      <a:noFill/>
                    </a:lnB>
                    <a:noFill/>
                  </a:tcPr>
                </a:tc>
                <a:extLst>
                  <a:ext uri="{0D108BD9-81ED-4DB2-BD59-A6C34878D82A}">
                    <a16:rowId xmlns:a16="http://schemas.microsoft.com/office/drawing/2014/main" val="3678333091"/>
                  </a:ext>
                </a:extLst>
              </a:tr>
              <a:tr h="190500">
                <a:tc>
                  <a:txBody>
                    <a:bodyPr/>
                    <a:lstStyle/>
                    <a:p>
                      <a:pPr algn="l" fontAlgn="b"/>
                      <a:r>
                        <a:rPr lang="es-ES" sz="1400" b="1" i="0" u="none" strike="noStrike">
                          <a:solidFill>
                            <a:srgbClr val="000000"/>
                          </a:solidFill>
                          <a:effectLst/>
                          <a:latin typeface="Calibri" panose="020F0502020204030204" pitchFamily="34" charset="0"/>
                        </a:rPr>
                        <a:t>Libros oficiales</a:t>
                      </a:r>
                    </a:p>
                  </a:txBody>
                  <a:tcPr marL="9525" marR="9525" marT="9525" marB="0" anchor="b">
                    <a:lnL>
                      <a:noFill/>
                    </a:lnL>
                    <a:lnR>
                      <a:noFill/>
                    </a:lnR>
                    <a:lnT>
                      <a:noFill/>
                    </a:lnT>
                    <a:lnB>
                      <a:noFill/>
                    </a:lnB>
                    <a:noFill/>
                  </a:tcPr>
                </a:tc>
                <a:tc>
                  <a:txBody>
                    <a:bodyPr/>
                    <a:lstStyle/>
                    <a:p>
                      <a:pPr algn="r" fontAlgn="b"/>
                      <a:r>
                        <a:rPr lang="es-ES" sz="1400" b="0" i="0" u="none" strike="noStrike">
                          <a:solidFill>
                            <a:srgbClr val="000000"/>
                          </a:solidFill>
                          <a:effectLst/>
                          <a:latin typeface="Calibri" panose="020F0502020204030204" pitchFamily="34" charset="0"/>
                        </a:rPr>
                        <a:t>34,99</a:t>
                      </a:r>
                    </a:p>
                  </a:txBody>
                  <a:tcPr marL="9525" marR="9525" marT="9525" marB="0" anchor="b">
                    <a:lnL>
                      <a:noFill/>
                    </a:lnL>
                    <a:lnR>
                      <a:noFill/>
                    </a:lnR>
                    <a:lnT>
                      <a:noFill/>
                    </a:lnT>
                    <a:lnB>
                      <a:noFill/>
                    </a:lnB>
                    <a:noFill/>
                  </a:tcPr>
                </a:tc>
                <a:tc>
                  <a:txBody>
                    <a:bodyPr/>
                    <a:lstStyle/>
                    <a:p>
                      <a:pPr algn="r" fontAlgn="b"/>
                      <a:r>
                        <a:rPr lang="es-ES" sz="1400" b="1" i="0" u="none" strike="noStrike">
                          <a:solidFill>
                            <a:srgbClr val="000000"/>
                          </a:solidFill>
                          <a:effectLst/>
                          <a:latin typeface="Calibri" panose="020F0502020204030204" pitchFamily="34" charset="0"/>
                        </a:rPr>
                        <a:t>0,26%</a:t>
                      </a:r>
                    </a:p>
                  </a:txBody>
                  <a:tcPr marL="9525" marR="9525" marT="9525" marB="0" anchor="b">
                    <a:lnL>
                      <a:noFill/>
                    </a:lnL>
                    <a:lnR>
                      <a:noFill/>
                    </a:lnR>
                    <a:lnT>
                      <a:noFill/>
                    </a:lnT>
                    <a:lnB>
                      <a:noFill/>
                    </a:lnB>
                    <a:noFill/>
                  </a:tcPr>
                </a:tc>
                <a:extLst>
                  <a:ext uri="{0D108BD9-81ED-4DB2-BD59-A6C34878D82A}">
                    <a16:rowId xmlns:a16="http://schemas.microsoft.com/office/drawing/2014/main" val="1333791846"/>
                  </a:ext>
                </a:extLst>
              </a:tr>
              <a:tr h="190500">
                <a:tc>
                  <a:txBody>
                    <a:bodyPr/>
                    <a:lstStyle/>
                    <a:p>
                      <a:pPr algn="l" fontAlgn="b"/>
                      <a:r>
                        <a:rPr lang="es-ES" sz="1400" b="1" i="0" u="none" strike="noStrike">
                          <a:solidFill>
                            <a:srgbClr val="000000"/>
                          </a:solidFill>
                          <a:effectLst/>
                          <a:latin typeface="Calibri" panose="020F0502020204030204" pitchFamily="34" charset="0"/>
                        </a:rPr>
                        <a:t>Mochilas y escudo</a:t>
                      </a:r>
                    </a:p>
                  </a:txBody>
                  <a:tcPr marL="9525" marR="9525" marT="9525" marB="0" anchor="b">
                    <a:lnL>
                      <a:noFill/>
                    </a:lnL>
                    <a:lnR>
                      <a:noFill/>
                    </a:lnR>
                    <a:lnT>
                      <a:noFill/>
                    </a:lnT>
                    <a:lnB>
                      <a:noFill/>
                    </a:lnB>
                    <a:noFill/>
                  </a:tcPr>
                </a:tc>
                <a:tc>
                  <a:txBody>
                    <a:bodyPr/>
                    <a:lstStyle/>
                    <a:p>
                      <a:pPr algn="r" fontAlgn="b"/>
                      <a:r>
                        <a:rPr lang="es-ES" sz="1400" b="0" i="0" u="none" strike="noStrike">
                          <a:solidFill>
                            <a:srgbClr val="000000"/>
                          </a:solidFill>
                          <a:effectLst/>
                          <a:latin typeface="Calibri" panose="020F0502020204030204" pitchFamily="34" charset="0"/>
                        </a:rPr>
                        <a:t>381,15</a:t>
                      </a:r>
                    </a:p>
                  </a:txBody>
                  <a:tcPr marL="9525" marR="9525" marT="9525" marB="0" anchor="b">
                    <a:lnL>
                      <a:noFill/>
                    </a:lnL>
                    <a:lnR>
                      <a:noFill/>
                    </a:lnR>
                    <a:lnT>
                      <a:noFill/>
                    </a:lnT>
                    <a:lnB>
                      <a:noFill/>
                    </a:lnB>
                    <a:noFill/>
                  </a:tcPr>
                </a:tc>
                <a:tc>
                  <a:txBody>
                    <a:bodyPr/>
                    <a:lstStyle/>
                    <a:p>
                      <a:pPr algn="r" fontAlgn="b"/>
                      <a:r>
                        <a:rPr lang="es-ES" sz="1400" b="1" i="0" u="none" strike="noStrike">
                          <a:solidFill>
                            <a:srgbClr val="000000"/>
                          </a:solidFill>
                          <a:effectLst/>
                          <a:latin typeface="Calibri" panose="020F0502020204030204" pitchFamily="34" charset="0"/>
                        </a:rPr>
                        <a:t>2,88%</a:t>
                      </a:r>
                    </a:p>
                  </a:txBody>
                  <a:tcPr marL="9525" marR="9525" marT="9525" marB="0" anchor="b">
                    <a:lnL>
                      <a:noFill/>
                    </a:lnL>
                    <a:lnR>
                      <a:noFill/>
                    </a:lnR>
                    <a:lnT>
                      <a:noFill/>
                    </a:lnT>
                    <a:lnB>
                      <a:noFill/>
                    </a:lnB>
                    <a:noFill/>
                  </a:tcPr>
                </a:tc>
                <a:extLst>
                  <a:ext uri="{0D108BD9-81ED-4DB2-BD59-A6C34878D82A}">
                    <a16:rowId xmlns:a16="http://schemas.microsoft.com/office/drawing/2014/main" val="3120390435"/>
                  </a:ext>
                </a:extLst>
              </a:tr>
              <a:tr h="190500">
                <a:tc>
                  <a:txBody>
                    <a:bodyPr/>
                    <a:lstStyle/>
                    <a:p>
                      <a:pPr algn="l" fontAlgn="b"/>
                      <a:r>
                        <a:rPr lang="es-ES" sz="1400" b="1" i="0" u="none" strike="noStrike">
                          <a:solidFill>
                            <a:srgbClr val="000000"/>
                          </a:solidFill>
                          <a:effectLst/>
                          <a:latin typeface="Calibri" panose="020F0502020204030204" pitchFamily="34" charset="0"/>
                        </a:rPr>
                        <a:t>Cortavientos</a:t>
                      </a:r>
                    </a:p>
                  </a:txBody>
                  <a:tcPr marL="9525" marR="9525" marT="9525" marB="0" anchor="b">
                    <a:lnL>
                      <a:noFill/>
                    </a:lnL>
                    <a:lnR>
                      <a:noFill/>
                    </a:lnR>
                    <a:lnT>
                      <a:noFill/>
                    </a:lnT>
                    <a:lnB>
                      <a:noFill/>
                    </a:lnB>
                    <a:noFill/>
                  </a:tcPr>
                </a:tc>
                <a:tc>
                  <a:txBody>
                    <a:bodyPr/>
                    <a:lstStyle/>
                    <a:p>
                      <a:pPr algn="r" fontAlgn="b"/>
                      <a:r>
                        <a:rPr lang="es-ES" sz="1400" b="0" i="0" u="none" strike="noStrike">
                          <a:solidFill>
                            <a:srgbClr val="000000"/>
                          </a:solidFill>
                          <a:effectLst/>
                          <a:latin typeface="Calibri" panose="020F0502020204030204" pitchFamily="34" charset="0"/>
                        </a:rPr>
                        <a:t>1.263,24</a:t>
                      </a:r>
                    </a:p>
                  </a:txBody>
                  <a:tcPr marL="9525" marR="9525" marT="9525" marB="0" anchor="b">
                    <a:lnL>
                      <a:noFill/>
                    </a:lnL>
                    <a:lnR>
                      <a:noFill/>
                    </a:lnR>
                    <a:lnT>
                      <a:noFill/>
                    </a:lnT>
                    <a:lnB>
                      <a:noFill/>
                    </a:lnB>
                    <a:noFill/>
                  </a:tcPr>
                </a:tc>
                <a:tc>
                  <a:txBody>
                    <a:bodyPr/>
                    <a:lstStyle/>
                    <a:p>
                      <a:pPr algn="r" fontAlgn="b"/>
                      <a:r>
                        <a:rPr lang="es-ES" sz="1400" b="1" i="0" u="none" strike="noStrike">
                          <a:solidFill>
                            <a:srgbClr val="000000"/>
                          </a:solidFill>
                          <a:effectLst/>
                          <a:latin typeface="Calibri" panose="020F0502020204030204" pitchFamily="34" charset="0"/>
                        </a:rPr>
                        <a:t>9,55%</a:t>
                      </a:r>
                    </a:p>
                  </a:txBody>
                  <a:tcPr marL="9525" marR="9525" marT="9525" marB="0" anchor="b">
                    <a:lnL>
                      <a:noFill/>
                    </a:lnL>
                    <a:lnR>
                      <a:noFill/>
                    </a:lnR>
                    <a:lnT>
                      <a:noFill/>
                    </a:lnT>
                    <a:lnB>
                      <a:noFill/>
                    </a:lnB>
                    <a:noFill/>
                  </a:tcPr>
                </a:tc>
                <a:extLst>
                  <a:ext uri="{0D108BD9-81ED-4DB2-BD59-A6C34878D82A}">
                    <a16:rowId xmlns:a16="http://schemas.microsoft.com/office/drawing/2014/main" val="2154996125"/>
                  </a:ext>
                </a:extLst>
              </a:tr>
              <a:tr h="190500">
                <a:tc>
                  <a:txBody>
                    <a:bodyPr/>
                    <a:lstStyle/>
                    <a:p>
                      <a:pPr algn="l" fontAlgn="b"/>
                      <a:r>
                        <a:rPr lang="es-ES" sz="1400" b="1" i="0" u="none" strike="noStrike">
                          <a:solidFill>
                            <a:srgbClr val="000000"/>
                          </a:solidFill>
                          <a:effectLst/>
                          <a:latin typeface="Calibri" panose="020F0502020204030204" pitchFamily="34" charset="0"/>
                        </a:rPr>
                        <a:t>Braga cuello</a:t>
                      </a:r>
                    </a:p>
                  </a:txBody>
                  <a:tcPr marL="9525" marR="9525" marT="9525" marB="0" anchor="b">
                    <a:lnL>
                      <a:noFill/>
                    </a:lnL>
                    <a:lnR>
                      <a:noFill/>
                    </a:lnR>
                    <a:lnT>
                      <a:noFill/>
                    </a:lnT>
                    <a:lnB>
                      <a:noFill/>
                    </a:lnB>
                    <a:noFill/>
                  </a:tcPr>
                </a:tc>
                <a:tc>
                  <a:txBody>
                    <a:bodyPr/>
                    <a:lstStyle/>
                    <a:p>
                      <a:pPr algn="r" fontAlgn="b"/>
                      <a:r>
                        <a:rPr lang="es-ES" sz="1400" b="0" i="0" u="none" strike="noStrike">
                          <a:solidFill>
                            <a:srgbClr val="000000"/>
                          </a:solidFill>
                          <a:effectLst/>
                          <a:latin typeface="Calibri" panose="020F0502020204030204" pitchFamily="34" charset="0"/>
                        </a:rPr>
                        <a:t>312,18</a:t>
                      </a:r>
                    </a:p>
                  </a:txBody>
                  <a:tcPr marL="9525" marR="9525" marT="9525" marB="0" anchor="b">
                    <a:lnL>
                      <a:noFill/>
                    </a:lnL>
                    <a:lnR>
                      <a:noFill/>
                    </a:lnR>
                    <a:lnT>
                      <a:noFill/>
                    </a:lnT>
                    <a:lnB>
                      <a:noFill/>
                    </a:lnB>
                    <a:noFill/>
                  </a:tcPr>
                </a:tc>
                <a:tc>
                  <a:txBody>
                    <a:bodyPr/>
                    <a:lstStyle/>
                    <a:p>
                      <a:pPr algn="r" fontAlgn="b"/>
                      <a:r>
                        <a:rPr lang="es-ES" sz="1400" b="1" i="0" u="none" strike="noStrike">
                          <a:solidFill>
                            <a:srgbClr val="000000"/>
                          </a:solidFill>
                          <a:effectLst/>
                          <a:latin typeface="Calibri" panose="020F0502020204030204" pitchFamily="34" charset="0"/>
                        </a:rPr>
                        <a:t>2,36%</a:t>
                      </a:r>
                    </a:p>
                  </a:txBody>
                  <a:tcPr marL="9525" marR="9525" marT="9525" marB="0" anchor="b">
                    <a:lnL>
                      <a:noFill/>
                    </a:lnL>
                    <a:lnR>
                      <a:noFill/>
                    </a:lnR>
                    <a:lnT>
                      <a:noFill/>
                    </a:lnT>
                    <a:lnB>
                      <a:noFill/>
                    </a:lnB>
                    <a:noFill/>
                  </a:tcPr>
                </a:tc>
                <a:extLst>
                  <a:ext uri="{0D108BD9-81ED-4DB2-BD59-A6C34878D82A}">
                    <a16:rowId xmlns:a16="http://schemas.microsoft.com/office/drawing/2014/main" val="4186091124"/>
                  </a:ext>
                </a:extLst>
              </a:tr>
              <a:tr h="190500">
                <a:tc>
                  <a:txBody>
                    <a:bodyPr/>
                    <a:lstStyle/>
                    <a:p>
                      <a:pPr algn="l" fontAlgn="b"/>
                      <a:r>
                        <a:rPr lang="es-ES" sz="1400" b="1" i="0" u="none" strike="noStrike">
                          <a:solidFill>
                            <a:srgbClr val="000000"/>
                          </a:solidFill>
                          <a:effectLst/>
                          <a:latin typeface="Calibri" panose="020F0502020204030204" pitchFamily="34" charset="0"/>
                        </a:rPr>
                        <a:t>Pañuelos</a:t>
                      </a:r>
                    </a:p>
                  </a:txBody>
                  <a:tcPr marL="9525" marR="9525" marT="9525" marB="0" anchor="b">
                    <a:lnL>
                      <a:noFill/>
                    </a:lnL>
                    <a:lnR>
                      <a:noFill/>
                    </a:lnR>
                    <a:lnT>
                      <a:noFill/>
                    </a:lnT>
                    <a:lnB>
                      <a:noFill/>
                    </a:lnB>
                    <a:noFill/>
                  </a:tcPr>
                </a:tc>
                <a:tc>
                  <a:txBody>
                    <a:bodyPr/>
                    <a:lstStyle/>
                    <a:p>
                      <a:pPr algn="r" fontAlgn="b"/>
                      <a:r>
                        <a:rPr lang="es-ES" sz="1400" b="0" i="0" u="none" strike="noStrike">
                          <a:solidFill>
                            <a:srgbClr val="000000"/>
                          </a:solidFill>
                          <a:effectLst/>
                          <a:latin typeface="Calibri" panose="020F0502020204030204" pitchFamily="34" charset="0"/>
                        </a:rPr>
                        <a:t>143,99</a:t>
                      </a:r>
                    </a:p>
                  </a:txBody>
                  <a:tcPr marL="9525" marR="9525" marT="9525" marB="0" anchor="b">
                    <a:lnL>
                      <a:noFill/>
                    </a:lnL>
                    <a:lnR>
                      <a:noFill/>
                    </a:lnR>
                    <a:lnT>
                      <a:noFill/>
                    </a:lnT>
                    <a:lnB>
                      <a:noFill/>
                    </a:lnB>
                    <a:noFill/>
                  </a:tcPr>
                </a:tc>
                <a:tc>
                  <a:txBody>
                    <a:bodyPr/>
                    <a:lstStyle/>
                    <a:p>
                      <a:pPr algn="r" fontAlgn="b"/>
                      <a:r>
                        <a:rPr lang="es-ES" sz="1400" b="1" i="0" u="none" strike="noStrike">
                          <a:solidFill>
                            <a:srgbClr val="000000"/>
                          </a:solidFill>
                          <a:effectLst/>
                          <a:latin typeface="Calibri" panose="020F0502020204030204" pitchFamily="34" charset="0"/>
                        </a:rPr>
                        <a:t>1,09%</a:t>
                      </a:r>
                    </a:p>
                  </a:txBody>
                  <a:tcPr marL="9525" marR="9525" marT="9525" marB="0" anchor="b">
                    <a:lnL>
                      <a:noFill/>
                    </a:lnL>
                    <a:lnR>
                      <a:noFill/>
                    </a:lnR>
                    <a:lnT>
                      <a:noFill/>
                    </a:lnT>
                    <a:lnB>
                      <a:noFill/>
                    </a:lnB>
                    <a:noFill/>
                  </a:tcPr>
                </a:tc>
                <a:extLst>
                  <a:ext uri="{0D108BD9-81ED-4DB2-BD59-A6C34878D82A}">
                    <a16:rowId xmlns:a16="http://schemas.microsoft.com/office/drawing/2014/main" val="2655491597"/>
                  </a:ext>
                </a:extLst>
              </a:tr>
              <a:tr h="190500">
                <a:tc>
                  <a:txBody>
                    <a:bodyPr/>
                    <a:lstStyle/>
                    <a:p>
                      <a:pPr algn="l" fontAlgn="b"/>
                      <a:r>
                        <a:rPr lang="es-ES" sz="1400" b="1" i="0" u="none" strike="noStrike">
                          <a:solidFill>
                            <a:srgbClr val="000000"/>
                          </a:solidFill>
                          <a:effectLst/>
                          <a:latin typeface="Calibri" panose="020F0502020204030204" pitchFamily="34" charset="0"/>
                        </a:rPr>
                        <a:t>Tarjeta club</a:t>
                      </a:r>
                    </a:p>
                  </a:txBody>
                  <a:tcPr marL="9525" marR="9525" marT="9525" marB="0" anchor="b">
                    <a:lnL>
                      <a:noFill/>
                    </a:lnL>
                    <a:lnR>
                      <a:noFill/>
                    </a:lnR>
                    <a:lnT>
                      <a:noFill/>
                    </a:lnT>
                    <a:lnB>
                      <a:noFill/>
                    </a:lnB>
                    <a:noFill/>
                  </a:tcPr>
                </a:tc>
                <a:tc>
                  <a:txBody>
                    <a:bodyPr/>
                    <a:lstStyle/>
                    <a:p>
                      <a:pPr algn="r" fontAlgn="b"/>
                      <a:r>
                        <a:rPr lang="es-ES" sz="1400" b="0" i="0" u="none" strike="noStrike">
                          <a:solidFill>
                            <a:srgbClr val="000000"/>
                          </a:solidFill>
                          <a:effectLst/>
                          <a:latin typeface="Calibri" panose="020F0502020204030204" pitchFamily="34" charset="0"/>
                        </a:rPr>
                        <a:t>265,84</a:t>
                      </a:r>
                    </a:p>
                  </a:txBody>
                  <a:tcPr marL="9525" marR="9525" marT="9525" marB="0" anchor="b">
                    <a:lnL>
                      <a:noFill/>
                    </a:lnL>
                    <a:lnR>
                      <a:noFill/>
                    </a:lnR>
                    <a:lnT>
                      <a:noFill/>
                    </a:lnT>
                    <a:lnB>
                      <a:noFill/>
                    </a:lnB>
                    <a:noFill/>
                  </a:tcPr>
                </a:tc>
                <a:tc>
                  <a:txBody>
                    <a:bodyPr/>
                    <a:lstStyle/>
                    <a:p>
                      <a:pPr algn="r" fontAlgn="b"/>
                      <a:r>
                        <a:rPr lang="es-ES" sz="1400" b="1" i="0" u="none" strike="noStrike">
                          <a:solidFill>
                            <a:srgbClr val="000000"/>
                          </a:solidFill>
                          <a:effectLst/>
                          <a:latin typeface="Calibri" panose="020F0502020204030204" pitchFamily="34" charset="0"/>
                        </a:rPr>
                        <a:t>2,01%</a:t>
                      </a:r>
                    </a:p>
                  </a:txBody>
                  <a:tcPr marL="9525" marR="9525" marT="9525" marB="0" anchor="b">
                    <a:lnL>
                      <a:noFill/>
                    </a:lnL>
                    <a:lnR>
                      <a:noFill/>
                    </a:lnR>
                    <a:lnT>
                      <a:noFill/>
                    </a:lnT>
                    <a:lnB>
                      <a:noFill/>
                    </a:lnB>
                    <a:noFill/>
                  </a:tcPr>
                </a:tc>
                <a:extLst>
                  <a:ext uri="{0D108BD9-81ED-4DB2-BD59-A6C34878D82A}">
                    <a16:rowId xmlns:a16="http://schemas.microsoft.com/office/drawing/2014/main" val="613311067"/>
                  </a:ext>
                </a:extLst>
              </a:tr>
              <a:tr h="190500">
                <a:tc>
                  <a:txBody>
                    <a:bodyPr/>
                    <a:lstStyle/>
                    <a:p>
                      <a:pPr algn="l" fontAlgn="b"/>
                      <a:r>
                        <a:rPr lang="es-ES" sz="1400" b="1" i="0" u="none" strike="noStrike">
                          <a:solidFill>
                            <a:srgbClr val="000000"/>
                          </a:solidFill>
                          <a:effectLst/>
                          <a:latin typeface="Calibri" panose="020F0502020204030204" pitchFamily="34" charset="0"/>
                        </a:rPr>
                        <a:t>Gtos comida</a:t>
                      </a:r>
                    </a:p>
                  </a:txBody>
                  <a:tcPr marL="9525" marR="9525" marT="9525" marB="0" anchor="b">
                    <a:lnL>
                      <a:noFill/>
                    </a:lnL>
                    <a:lnR>
                      <a:noFill/>
                    </a:lnR>
                    <a:lnT>
                      <a:noFill/>
                    </a:lnT>
                    <a:lnB>
                      <a:noFill/>
                    </a:lnB>
                    <a:noFill/>
                  </a:tcPr>
                </a:tc>
                <a:tc>
                  <a:txBody>
                    <a:bodyPr/>
                    <a:lstStyle/>
                    <a:p>
                      <a:pPr algn="r" fontAlgn="b"/>
                      <a:r>
                        <a:rPr lang="es-ES" sz="1400" b="0" i="0" u="none" strike="noStrike">
                          <a:solidFill>
                            <a:srgbClr val="000000"/>
                          </a:solidFill>
                          <a:effectLst/>
                          <a:latin typeface="Calibri" panose="020F0502020204030204" pitchFamily="34" charset="0"/>
                        </a:rPr>
                        <a:t>283,17</a:t>
                      </a:r>
                    </a:p>
                  </a:txBody>
                  <a:tcPr marL="9525" marR="9525" marT="9525" marB="0" anchor="b">
                    <a:lnL>
                      <a:noFill/>
                    </a:lnL>
                    <a:lnR>
                      <a:noFill/>
                    </a:lnR>
                    <a:lnT>
                      <a:noFill/>
                    </a:lnT>
                    <a:lnB>
                      <a:noFill/>
                    </a:lnB>
                    <a:noFill/>
                  </a:tcPr>
                </a:tc>
                <a:tc>
                  <a:txBody>
                    <a:bodyPr/>
                    <a:lstStyle/>
                    <a:p>
                      <a:pPr algn="r" fontAlgn="b"/>
                      <a:r>
                        <a:rPr lang="es-ES" sz="1400" b="1" i="0" u="none" strike="noStrike">
                          <a:solidFill>
                            <a:srgbClr val="000000"/>
                          </a:solidFill>
                          <a:effectLst/>
                          <a:latin typeface="Calibri" panose="020F0502020204030204" pitchFamily="34" charset="0"/>
                        </a:rPr>
                        <a:t>2,14%</a:t>
                      </a:r>
                    </a:p>
                  </a:txBody>
                  <a:tcPr marL="9525" marR="9525" marT="9525" marB="0" anchor="b">
                    <a:lnL>
                      <a:noFill/>
                    </a:lnL>
                    <a:lnR>
                      <a:noFill/>
                    </a:lnR>
                    <a:lnT>
                      <a:noFill/>
                    </a:lnT>
                    <a:lnB>
                      <a:noFill/>
                    </a:lnB>
                    <a:noFill/>
                  </a:tcPr>
                </a:tc>
                <a:extLst>
                  <a:ext uri="{0D108BD9-81ED-4DB2-BD59-A6C34878D82A}">
                    <a16:rowId xmlns:a16="http://schemas.microsoft.com/office/drawing/2014/main" val="2584688014"/>
                  </a:ext>
                </a:extLst>
              </a:tr>
              <a:tr h="190500">
                <a:tc>
                  <a:txBody>
                    <a:bodyPr/>
                    <a:lstStyle/>
                    <a:p>
                      <a:pPr algn="l" fontAlgn="b"/>
                      <a:r>
                        <a:rPr lang="es-ES" sz="1400" b="1" i="0" u="none" strike="noStrike">
                          <a:solidFill>
                            <a:srgbClr val="000000"/>
                          </a:solidFill>
                          <a:effectLst/>
                          <a:latin typeface="Calibri" panose="020F0502020204030204" pitchFamily="34" charset="0"/>
                        </a:rPr>
                        <a:t>Otros</a:t>
                      </a:r>
                    </a:p>
                  </a:txBody>
                  <a:tcPr marL="9525" marR="9525" marT="9525" marB="0" anchor="b">
                    <a:lnL>
                      <a:noFill/>
                    </a:lnL>
                    <a:lnR>
                      <a:noFill/>
                    </a:lnR>
                    <a:lnT>
                      <a:noFill/>
                    </a:lnT>
                    <a:lnB>
                      <a:noFill/>
                    </a:lnB>
                    <a:noFill/>
                  </a:tcPr>
                </a:tc>
                <a:tc>
                  <a:txBody>
                    <a:bodyPr/>
                    <a:lstStyle/>
                    <a:p>
                      <a:pPr algn="r" fontAlgn="b"/>
                      <a:r>
                        <a:rPr lang="es-ES" sz="1400" b="0" i="0" u="none" strike="noStrike">
                          <a:solidFill>
                            <a:srgbClr val="000000"/>
                          </a:solidFill>
                          <a:effectLst/>
                          <a:latin typeface="Calibri" panose="020F0502020204030204" pitchFamily="34" charset="0"/>
                        </a:rPr>
                        <a:t>353,61</a:t>
                      </a:r>
                    </a:p>
                  </a:txBody>
                  <a:tcPr marL="9525" marR="9525" marT="9525" marB="0" anchor="b">
                    <a:lnL>
                      <a:noFill/>
                    </a:lnL>
                    <a:lnR>
                      <a:noFill/>
                    </a:lnR>
                    <a:lnT>
                      <a:noFill/>
                    </a:lnT>
                    <a:lnB>
                      <a:noFill/>
                    </a:lnB>
                    <a:noFill/>
                  </a:tcPr>
                </a:tc>
                <a:tc>
                  <a:txBody>
                    <a:bodyPr/>
                    <a:lstStyle/>
                    <a:p>
                      <a:pPr algn="r" fontAlgn="b"/>
                      <a:r>
                        <a:rPr lang="es-ES" sz="1400" b="1" i="0" u="none" strike="noStrike">
                          <a:solidFill>
                            <a:srgbClr val="000000"/>
                          </a:solidFill>
                          <a:effectLst/>
                          <a:latin typeface="Calibri" panose="020F0502020204030204" pitchFamily="34" charset="0"/>
                        </a:rPr>
                        <a:t>2,67%</a:t>
                      </a:r>
                    </a:p>
                  </a:txBody>
                  <a:tcPr marL="9525" marR="9525" marT="9525" marB="0" anchor="b">
                    <a:lnL>
                      <a:noFill/>
                    </a:lnL>
                    <a:lnR>
                      <a:noFill/>
                    </a:lnR>
                    <a:lnT>
                      <a:noFill/>
                    </a:lnT>
                    <a:lnB>
                      <a:noFill/>
                    </a:lnB>
                    <a:noFill/>
                  </a:tcPr>
                </a:tc>
                <a:extLst>
                  <a:ext uri="{0D108BD9-81ED-4DB2-BD59-A6C34878D82A}">
                    <a16:rowId xmlns:a16="http://schemas.microsoft.com/office/drawing/2014/main" val="4182798462"/>
                  </a:ext>
                </a:extLst>
              </a:tr>
              <a:tr h="190500">
                <a:tc>
                  <a:txBody>
                    <a:bodyPr/>
                    <a:lstStyle/>
                    <a:p>
                      <a:pPr algn="l" fontAlgn="b"/>
                      <a:r>
                        <a:rPr lang="es-ES" sz="1400" b="1" i="0" u="none" strike="noStrike">
                          <a:solidFill>
                            <a:srgbClr val="000000"/>
                          </a:solidFill>
                          <a:effectLst/>
                          <a:latin typeface="Calibri" panose="020F0502020204030204" pitchFamily="34" charset="0"/>
                        </a:rPr>
                        <a:t>Comidas</a:t>
                      </a:r>
                    </a:p>
                  </a:txBody>
                  <a:tcPr marL="9525" marR="9525" marT="9525" marB="0" anchor="b">
                    <a:lnL>
                      <a:noFill/>
                    </a:lnL>
                    <a:lnR>
                      <a:noFill/>
                    </a:lnR>
                    <a:lnT>
                      <a:noFill/>
                    </a:lnT>
                    <a:lnB>
                      <a:noFill/>
                    </a:lnB>
                    <a:noFill/>
                  </a:tcPr>
                </a:tc>
                <a:tc>
                  <a:txBody>
                    <a:bodyPr/>
                    <a:lstStyle/>
                    <a:p>
                      <a:pPr algn="r" fontAlgn="b"/>
                      <a:r>
                        <a:rPr lang="es-ES" sz="1400" b="0" i="0" u="none" strike="noStrike">
                          <a:solidFill>
                            <a:srgbClr val="000000"/>
                          </a:solidFill>
                          <a:effectLst/>
                          <a:latin typeface="Calibri" panose="020F0502020204030204" pitchFamily="34" charset="0"/>
                        </a:rPr>
                        <a:t>99,43</a:t>
                      </a:r>
                    </a:p>
                  </a:txBody>
                  <a:tcPr marL="9525" marR="9525" marT="9525" marB="0" anchor="b">
                    <a:lnL>
                      <a:noFill/>
                    </a:lnL>
                    <a:lnR>
                      <a:noFill/>
                    </a:lnR>
                    <a:lnT>
                      <a:noFill/>
                    </a:lnT>
                    <a:lnB>
                      <a:noFill/>
                    </a:lnB>
                    <a:noFill/>
                  </a:tcPr>
                </a:tc>
                <a:tc>
                  <a:txBody>
                    <a:bodyPr/>
                    <a:lstStyle/>
                    <a:p>
                      <a:pPr algn="r" fontAlgn="b"/>
                      <a:r>
                        <a:rPr lang="es-ES" sz="1400" b="1" i="0" u="none" strike="noStrike">
                          <a:solidFill>
                            <a:srgbClr val="000000"/>
                          </a:solidFill>
                          <a:effectLst/>
                          <a:latin typeface="Calibri" panose="020F0502020204030204" pitchFamily="34" charset="0"/>
                        </a:rPr>
                        <a:t>0,75%</a:t>
                      </a:r>
                    </a:p>
                  </a:txBody>
                  <a:tcPr marL="9525" marR="9525" marT="9525" marB="0" anchor="b">
                    <a:lnL>
                      <a:noFill/>
                    </a:lnL>
                    <a:lnR>
                      <a:noFill/>
                    </a:lnR>
                    <a:lnT>
                      <a:noFill/>
                    </a:lnT>
                    <a:lnB>
                      <a:noFill/>
                    </a:lnB>
                    <a:noFill/>
                  </a:tcPr>
                </a:tc>
                <a:extLst>
                  <a:ext uri="{0D108BD9-81ED-4DB2-BD59-A6C34878D82A}">
                    <a16:rowId xmlns:a16="http://schemas.microsoft.com/office/drawing/2014/main" val="65009309"/>
                  </a:ext>
                </a:extLst>
              </a:tr>
              <a:tr h="190500">
                <a:tc>
                  <a:txBody>
                    <a:bodyPr/>
                    <a:lstStyle/>
                    <a:p>
                      <a:pPr algn="l" fontAlgn="b"/>
                      <a:r>
                        <a:rPr lang="es-ES" sz="1400" b="1" i="0" u="none" strike="noStrike">
                          <a:solidFill>
                            <a:srgbClr val="000000"/>
                          </a:solidFill>
                          <a:effectLst/>
                          <a:latin typeface="Calibri" panose="020F0502020204030204" pitchFamily="34" charset="0"/>
                        </a:rPr>
                        <a:t>Ruta Kayak-julio</a:t>
                      </a:r>
                    </a:p>
                  </a:txBody>
                  <a:tcPr marL="9525" marR="9525" marT="9525" marB="0" anchor="b">
                    <a:lnL>
                      <a:noFill/>
                    </a:lnL>
                    <a:lnR>
                      <a:noFill/>
                    </a:lnR>
                    <a:lnT>
                      <a:noFill/>
                    </a:lnT>
                    <a:lnB>
                      <a:noFill/>
                    </a:lnB>
                    <a:noFill/>
                  </a:tcPr>
                </a:tc>
                <a:tc>
                  <a:txBody>
                    <a:bodyPr/>
                    <a:lstStyle/>
                    <a:p>
                      <a:pPr algn="r" fontAlgn="b"/>
                      <a:r>
                        <a:rPr lang="es-ES" sz="1400" b="0" i="0" u="none" strike="noStrike">
                          <a:solidFill>
                            <a:srgbClr val="000000"/>
                          </a:solidFill>
                          <a:effectLst/>
                          <a:latin typeface="Calibri" panose="020F0502020204030204" pitchFamily="34" charset="0"/>
                        </a:rPr>
                        <a:t>353,61</a:t>
                      </a:r>
                    </a:p>
                  </a:txBody>
                  <a:tcPr marL="9525" marR="9525" marT="9525" marB="0" anchor="b">
                    <a:lnL>
                      <a:noFill/>
                    </a:lnL>
                    <a:lnR>
                      <a:noFill/>
                    </a:lnR>
                    <a:lnT>
                      <a:noFill/>
                    </a:lnT>
                    <a:lnB>
                      <a:noFill/>
                    </a:lnB>
                    <a:noFill/>
                  </a:tcPr>
                </a:tc>
                <a:tc>
                  <a:txBody>
                    <a:bodyPr/>
                    <a:lstStyle/>
                    <a:p>
                      <a:pPr algn="r" fontAlgn="b"/>
                      <a:r>
                        <a:rPr lang="es-ES" sz="1400" b="1" i="0" u="none" strike="noStrike">
                          <a:solidFill>
                            <a:srgbClr val="000000"/>
                          </a:solidFill>
                          <a:effectLst/>
                          <a:latin typeface="Calibri" panose="020F0502020204030204" pitchFamily="34" charset="0"/>
                        </a:rPr>
                        <a:t>2,67%</a:t>
                      </a:r>
                    </a:p>
                  </a:txBody>
                  <a:tcPr marL="9525" marR="9525" marT="9525" marB="0" anchor="b">
                    <a:lnL>
                      <a:noFill/>
                    </a:lnL>
                    <a:lnR>
                      <a:noFill/>
                    </a:lnR>
                    <a:lnT>
                      <a:noFill/>
                    </a:lnT>
                    <a:lnB>
                      <a:noFill/>
                    </a:lnB>
                    <a:noFill/>
                  </a:tcPr>
                </a:tc>
                <a:extLst>
                  <a:ext uri="{0D108BD9-81ED-4DB2-BD59-A6C34878D82A}">
                    <a16:rowId xmlns:a16="http://schemas.microsoft.com/office/drawing/2014/main" val="2016598061"/>
                  </a:ext>
                </a:extLst>
              </a:tr>
              <a:tr h="190500">
                <a:tc>
                  <a:txBody>
                    <a:bodyPr/>
                    <a:lstStyle/>
                    <a:p>
                      <a:pPr algn="l" fontAlgn="b"/>
                      <a:r>
                        <a:rPr lang="es-ES" sz="1400" b="1" i="0" u="none" strike="noStrike">
                          <a:solidFill>
                            <a:srgbClr val="000000"/>
                          </a:solidFill>
                          <a:effectLst/>
                          <a:latin typeface="Calibri" panose="020F0502020204030204" pitchFamily="34" charset="0"/>
                        </a:rPr>
                        <a:t>Ruta Kayak-septiembre</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b"/>
                      <a:r>
                        <a:rPr lang="es-ES" sz="1400" b="0" i="0" u="none" strike="noStrike">
                          <a:solidFill>
                            <a:srgbClr val="000000"/>
                          </a:solidFill>
                          <a:effectLst/>
                          <a:latin typeface="Calibri" panose="020F0502020204030204" pitchFamily="34" charset="0"/>
                        </a:rPr>
                        <a:t>500,00</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b"/>
                      <a:r>
                        <a:rPr lang="es-ES" sz="1400" b="1" i="0" u="none" strike="noStrike">
                          <a:solidFill>
                            <a:srgbClr val="000000"/>
                          </a:solidFill>
                          <a:effectLst/>
                          <a:latin typeface="Calibri" panose="020F0502020204030204" pitchFamily="34" charset="0"/>
                        </a:rPr>
                        <a:t>3,78%</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55910752"/>
                  </a:ext>
                </a:extLst>
              </a:tr>
              <a:tr h="190500">
                <a:tc>
                  <a:txBody>
                    <a:bodyPr/>
                    <a:lstStyle/>
                    <a:p>
                      <a:pPr algn="l" fontAlgn="b"/>
                      <a:endParaRPr lang="es-ES" sz="1400" b="1" i="0" u="none" strike="noStrike">
                        <a:solidFill>
                          <a:srgbClr val="000000"/>
                        </a:solidFill>
                        <a:effectLst/>
                        <a:latin typeface="Calibri" panose="020F050202020403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r" fontAlgn="b"/>
                      <a:r>
                        <a:rPr lang="es-ES" sz="1400" b="1" i="0" u="none" strike="noStrike">
                          <a:solidFill>
                            <a:srgbClr val="000000"/>
                          </a:solidFill>
                          <a:effectLst/>
                          <a:latin typeface="Calibri" panose="020F0502020204030204" pitchFamily="34" charset="0"/>
                        </a:rPr>
                        <a:t>13.232,44</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r" fontAlgn="b"/>
                      <a:r>
                        <a:rPr lang="es-ES" sz="1400" b="1" i="0" u="none" strike="noStrike" dirty="0">
                          <a:solidFill>
                            <a:srgbClr val="000000"/>
                          </a:solidFill>
                          <a:effectLst/>
                          <a:latin typeface="Calibri" panose="020F0502020204030204" pitchFamily="34" charset="0"/>
                        </a:rPr>
                        <a:t>100,00%</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921462295"/>
                  </a:ext>
                </a:extLst>
              </a:tr>
            </a:tbl>
          </a:graphicData>
        </a:graphic>
      </p:graphicFrame>
    </p:spTree>
    <p:extLst>
      <p:ext uri="{BB962C8B-B14F-4D97-AF65-F5344CB8AC3E}">
        <p14:creationId xmlns:p14="http://schemas.microsoft.com/office/powerpoint/2010/main" val="12588482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7C7433E-B0F9-4030-B569-CA7643BA883D}"/>
              </a:ext>
            </a:extLst>
          </p:cNvPr>
          <p:cNvSpPr>
            <a:spLocks noGrp="1"/>
          </p:cNvSpPr>
          <p:nvPr>
            <p:ph type="ctrTitle"/>
          </p:nvPr>
        </p:nvSpPr>
        <p:spPr>
          <a:xfrm>
            <a:off x="561975" y="1649901"/>
            <a:ext cx="10287000" cy="2874473"/>
          </a:xfrm>
        </p:spPr>
        <p:txBody>
          <a:bodyPr anchor="t" anchorCtr="0">
            <a:normAutofit/>
          </a:bodyPr>
          <a:lstStyle/>
          <a:p>
            <a:pPr algn="l">
              <a:lnSpc>
                <a:spcPct val="150000"/>
              </a:lnSpc>
            </a:pPr>
            <a:r>
              <a:rPr lang="es-ES" sz="1800" b="1" dirty="0">
                <a:solidFill>
                  <a:srgbClr val="002060"/>
                </a:solidFill>
              </a:rPr>
              <a:t>Los resultados y la tesorería del Club recogidos en el Presupuesto 2024 serán los siguientes:</a:t>
            </a:r>
            <a:br>
              <a:rPr lang="es-ES" sz="1800" b="1" dirty="0">
                <a:solidFill>
                  <a:srgbClr val="002060"/>
                </a:solidFill>
              </a:rPr>
            </a:br>
            <a:r>
              <a:rPr lang="es-ES" sz="1800" b="1" dirty="0">
                <a:solidFill>
                  <a:srgbClr val="002060"/>
                </a:solidFill>
              </a:rPr>
              <a:t>1. CUENTA DE RESULTADOS</a:t>
            </a:r>
            <a:br>
              <a:rPr lang="es-ES" sz="1800" b="1" dirty="0">
                <a:solidFill>
                  <a:srgbClr val="002060"/>
                </a:solidFill>
              </a:rPr>
            </a:br>
            <a:r>
              <a:rPr lang="es-ES" sz="2400" b="1" dirty="0">
                <a:solidFill>
                  <a:srgbClr val="002060"/>
                </a:solidFill>
              </a:rPr>
              <a:t>2. TESORERÍA</a:t>
            </a:r>
            <a:br>
              <a:rPr lang="es-ES" sz="1800" b="1" dirty="0">
                <a:solidFill>
                  <a:srgbClr val="002060"/>
                </a:solidFill>
              </a:rPr>
            </a:br>
            <a:endParaRPr lang="es-ES" sz="1800" b="1" dirty="0">
              <a:solidFill>
                <a:srgbClr val="002060"/>
              </a:solidFill>
            </a:endParaRPr>
          </a:p>
        </p:txBody>
      </p:sp>
      <p:pic>
        <p:nvPicPr>
          <p:cNvPr id="6" name="Imagen 5">
            <a:extLst>
              <a:ext uri="{FF2B5EF4-FFF2-40B4-BE49-F238E27FC236}">
                <a16:creationId xmlns:a16="http://schemas.microsoft.com/office/drawing/2014/main" id="{E3E2898F-6842-3163-0097-1BB9C0607895}"/>
              </a:ext>
            </a:extLst>
          </p:cNvPr>
          <p:cNvPicPr>
            <a:picLocks noChangeAspect="1"/>
          </p:cNvPicPr>
          <p:nvPr/>
        </p:nvPicPr>
        <p:blipFill>
          <a:blip r:embed="rId2"/>
          <a:stretch>
            <a:fillRect/>
          </a:stretch>
        </p:blipFill>
        <p:spPr>
          <a:xfrm>
            <a:off x="10450569" y="247664"/>
            <a:ext cx="1552200" cy="1307759"/>
          </a:xfrm>
          <a:prstGeom prst="rect">
            <a:avLst/>
          </a:prstGeom>
        </p:spPr>
      </p:pic>
      <p:sp>
        <p:nvSpPr>
          <p:cNvPr id="7" name="CuadroTexto 6">
            <a:extLst>
              <a:ext uri="{FF2B5EF4-FFF2-40B4-BE49-F238E27FC236}">
                <a16:creationId xmlns:a16="http://schemas.microsoft.com/office/drawing/2014/main" id="{029DE675-FB12-5550-B568-CB89CAAB5FEC}"/>
              </a:ext>
            </a:extLst>
          </p:cNvPr>
          <p:cNvSpPr txBox="1"/>
          <p:nvPr/>
        </p:nvSpPr>
        <p:spPr>
          <a:xfrm>
            <a:off x="952500" y="901543"/>
            <a:ext cx="4897315" cy="523220"/>
          </a:xfrm>
          <a:prstGeom prst="rect">
            <a:avLst/>
          </a:prstGeom>
          <a:noFill/>
        </p:spPr>
        <p:txBody>
          <a:bodyPr wrap="square" rtlCol="0">
            <a:spAutoFit/>
          </a:bodyPr>
          <a:lstStyle/>
          <a:p>
            <a:r>
              <a:rPr lang="es-ES" sz="2800" b="1" dirty="0">
                <a:solidFill>
                  <a:srgbClr val="002060"/>
                </a:solidFill>
              </a:rPr>
              <a:t>Club Montañero Carbonero</a:t>
            </a:r>
          </a:p>
        </p:txBody>
      </p:sp>
    </p:spTree>
    <p:extLst>
      <p:ext uri="{BB962C8B-B14F-4D97-AF65-F5344CB8AC3E}">
        <p14:creationId xmlns:p14="http://schemas.microsoft.com/office/powerpoint/2010/main" val="41186003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6CEEA292-8368-6B7D-C581-7CE2702AD1E7}"/>
              </a:ext>
            </a:extLst>
          </p:cNvPr>
          <p:cNvPicPr>
            <a:picLocks noChangeAspect="1"/>
          </p:cNvPicPr>
          <p:nvPr/>
        </p:nvPicPr>
        <p:blipFill>
          <a:blip r:embed="rId2"/>
          <a:stretch>
            <a:fillRect/>
          </a:stretch>
        </p:blipFill>
        <p:spPr>
          <a:xfrm>
            <a:off x="10559775" y="422275"/>
            <a:ext cx="1126218" cy="606425"/>
          </a:xfrm>
          <a:prstGeom prst="rect">
            <a:avLst/>
          </a:prstGeom>
        </p:spPr>
      </p:pic>
      <p:sp>
        <p:nvSpPr>
          <p:cNvPr id="5" name="CuadroTexto 4">
            <a:extLst>
              <a:ext uri="{FF2B5EF4-FFF2-40B4-BE49-F238E27FC236}">
                <a16:creationId xmlns:a16="http://schemas.microsoft.com/office/drawing/2014/main" id="{522D0A0B-8AF2-E577-18F3-75FD6E8C2779}"/>
              </a:ext>
            </a:extLst>
          </p:cNvPr>
          <p:cNvSpPr txBox="1"/>
          <p:nvPr/>
        </p:nvSpPr>
        <p:spPr>
          <a:xfrm>
            <a:off x="406378" y="356155"/>
            <a:ext cx="8756672" cy="369332"/>
          </a:xfrm>
          <a:prstGeom prst="rect">
            <a:avLst/>
          </a:prstGeom>
          <a:noFill/>
        </p:spPr>
        <p:txBody>
          <a:bodyPr wrap="square" rtlCol="0">
            <a:spAutoFit/>
          </a:bodyPr>
          <a:lstStyle/>
          <a:p>
            <a:r>
              <a:rPr lang="es-ES" b="1" dirty="0">
                <a:solidFill>
                  <a:srgbClr val="002060"/>
                </a:solidFill>
              </a:rPr>
              <a:t>CUENTA DE RESULTADOS-2024</a:t>
            </a:r>
          </a:p>
        </p:txBody>
      </p:sp>
      <p:pic>
        <p:nvPicPr>
          <p:cNvPr id="7" name="Imagen 6">
            <a:extLst>
              <a:ext uri="{FF2B5EF4-FFF2-40B4-BE49-F238E27FC236}">
                <a16:creationId xmlns:a16="http://schemas.microsoft.com/office/drawing/2014/main" id="{0D9196D0-7804-55F5-5577-726BB6FE444C}"/>
              </a:ext>
            </a:extLst>
          </p:cNvPr>
          <p:cNvPicPr>
            <a:picLocks noChangeAspect="1"/>
          </p:cNvPicPr>
          <p:nvPr/>
        </p:nvPicPr>
        <p:blipFill>
          <a:blip r:embed="rId3"/>
          <a:stretch>
            <a:fillRect/>
          </a:stretch>
        </p:blipFill>
        <p:spPr>
          <a:xfrm>
            <a:off x="10120631" y="483334"/>
            <a:ext cx="1552200" cy="1307759"/>
          </a:xfrm>
          <a:prstGeom prst="rect">
            <a:avLst/>
          </a:prstGeom>
        </p:spPr>
      </p:pic>
      <p:sp>
        <p:nvSpPr>
          <p:cNvPr id="8" name="CuadroTexto 7">
            <a:extLst>
              <a:ext uri="{FF2B5EF4-FFF2-40B4-BE49-F238E27FC236}">
                <a16:creationId xmlns:a16="http://schemas.microsoft.com/office/drawing/2014/main" id="{F43F8420-823A-8717-DDDE-29951D7DE2AE}"/>
              </a:ext>
            </a:extLst>
          </p:cNvPr>
          <p:cNvSpPr txBox="1"/>
          <p:nvPr/>
        </p:nvSpPr>
        <p:spPr>
          <a:xfrm>
            <a:off x="406378" y="1044369"/>
            <a:ext cx="9258300" cy="1077218"/>
          </a:xfrm>
          <a:prstGeom prst="rect">
            <a:avLst/>
          </a:prstGeom>
          <a:noFill/>
        </p:spPr>
        <p:txBody>
          <a:bodyPr wrap="square" rtlCol="0">
            <a:spAutoFit/>
          </a:bodyPr>
          <a:lstStyle/>
          <a:p>
            <a:pPr algn="just"/>
            <a:r>
              <a:rPr lang="es-ES" sz="1600" dirty="0">
                <a:solidFill>
                  <a:srgbClr val="002060"/>
                </a:solidFill>
              </a:rPr>
              <a:t>Los resultados obtenidos durante el ejercicio 2024 recogen tanto los gastos, como los ingresos previamente estimados, y que nos permiten obtener un beneficio de 3,861,39€. Dicho resultado supone solamente más del 20%, aunque probablemente los ejercicios posteriores sea superior, en la medida en que las </a:t>
            </a:r>
            <a:r>
              <a:rPr lang="es-ES" sz="1600" dirty="0" err="1">
                <a:solidFill>
                  <a:srgbClr val="002060"/>
                </a:solidFill>
              </a:rPr>
              <a:t>equipaciones</a:t>
            </a:r>
            <a:r>
              <a:rPr lang="es-ES" sz="1600" dirty="0">
                <a:solidFill>
                  <a:srgbClr val="002060"/>
                </a:solidFill>
              </a:rPr>
              <a:t> subvencionadas duren varios años y no sean necesarias inversiones para las rutas.</a:t>
            </a:r>
          </a:p>
        </p:txBody>
      </p:sp>
      <p:graphicFrame>
        <p:nvGraphicFramePr>
          <p:cNvPr id="9" name="Tabla 8">
            <a:extLst>
              <a:ext uri="{FF2B5EF4-FFF2-40B4-BE49-F238E27FC236}">
                <a16:creationId xmlns:a16="http://schemas.microsoft.com/office/drawing/2014/main" id="{0FF0518E-876A-E785-A51D-EF2F1A8198A2}"/>
              </a:ext>
            </a:extLst>
          </p:cNvPr>
          <p:cNvGraphicFramePr>
            <a:graphicFrameLocks noGrp="1"/>
          </p:cNvGraphicFramePr>
          <p:nvPr>
            <p:extLst>
              <p:ext uri="{D42A27DB-BD31-4B8C-83A1-F6EECF244321}">
                <p14:modId xmlns:p14="http://schemas.microsoft.com/office/powerpoint/2010/main" val="2543016804"/>
              </p:ext>
            </p:extLst>
          </p:nvPr>
        </p:nvGraphicFramePr>
        <p:xfrm>
          <a:off x="536000" y="2359899"/>
          <a:ext cx="6862324" cy="4351331"/>
        </p:xfrm>
        <a:graphic>
          <a:graphicData uri="http://schemas.openxmlformats.org/drawingml/2006/table">
            <a:tbl>
              <a:tblPr/>
              <a:tblGrid>
                <a:gridCol w="2461079">
                  <a:extLst>
                    <a:ext uri="{9D8B030D-6E8A-4147-A177-3AD203B41FA5}">
                      <a16:colId xmlns:a16="http://schemas.microsoft.com/office/drawing/2014/main" val="3138384871"/>
                    </a:ext>
                  </a:extLst>
                </a:gridCol>
                <a:gridCol w="645682">
                  <a:extLst>
                    <a:ext uri="{9D8B030D-6E8A-4147-A177-3AD203B41FA5}">
                      <a16:colId xmlns:a16="http://schemas.microsoft.com/office/drawing/2014/main" val="748177368"/>
                    </a:ext>
                  </a:extLst>
                </a:gridCol>
                <a:gridCol w="196512">
                  <a:extLst>
                    <a:ext uri="{9D8B030D-6E8A-4147-A177-3AD203B41FA5}">
                      <a16:colId xmlns:a16="http://schemas.microsoft.com/office/drawing/2014/main" val="2341149517"/>
                    </a:ext>
                  </a:extLst>
                </a:gridCol>
                <a:gridCol w="2461079">
                  <a:extLst>
                    <a:ext uri="{9D8B030D-6E8A-4147-A177-3AD203B41FA5}">
                      <a16:colId xmlns:a16="http://schemas.microsoft.com/office/drawing/2014/main" val="2493613310"/>
                    </a:ext>
                  </a:extLst>
                </a:gridCol>
                <a:gridCol w="648802">
                  <a:extLst>
                    <a:ext uri="{9D8B030D-6E8A-4147-A177-3AD203B41FA5}">
                      <a16:colId xmlns:a16="http://schemas.microsoft.com/office/drawing/2014/main" val="1012864732"/>
                    </a:ext>
                  </a:extLst>
                </a:gridCol>
                <a:gridCol w="449170">
                  <a:extLst>
                    <a:ext uri="{9D8B030D-6E8A-4147-A177-3AD203B41FA5}">
                      <a16:colId xmlns:a16="http://schemas.microsoft.com/office/drawing/2014/main" val="3885591666"/>
                    </a:ext>
                  </a:extLst>
                </a:gridCol>
              </a:tblGrid>
              <a:tr h="233943">
                <a:tc gridSpan="4">
                  <a:txBody>
                    <a:bodyPr/>
                    <a:lstStyle/>
                    <a:p>
                      <a:pPr algn="l" fontAlgn="b"/>
                      <a:r>
                        <a:rPr lang="es-ES" sz="1400" b="1" i="0" u="none" strike="noStrike">
                          <a:solidFill>
                            <a:srgbClr val="0070C0"/>
                          </a:solidFill>
                          <a:effectLst/>
                          <a:latin typeface="Calibri" panose="020F0502020204030204" pitchFamily="34" charset="0"/>
                        </a:rPr>
                        <a:t>CUENTA DE RESULTADOS DEL CLUB MONTAÑERO CARBONERO-2024</a:t>
                      </a:r>
                    </a:p>
                  </a:txBody>
                  <a:tcPr marL="9358" marR="9358" marT="9358" marB="0" anchor="b">
                    <a:lnL>
                      <a:noFill/>
                    </a:lnL>
                    <a:lnR>
                      <a:noFill/>
                    </a:lnR>
                    <a:lnT>
                      <a:noFill/>
                    </a:lnT>
                    <a:lnB>
                      <a:noFill/>
                    </a:lnB>
                    <a:noFill/>
                  </a:tcPr>
                </a:tc>
                <a:tc hMerge="1">
                  <a:txBody>
                    <a:bodyPr/>
                    <a:lstStyle/>
                    <a:p>
                      <a:endParaRPr lang="es-ES"/>
                    </a:p>
                  </a:txBody>
                  <a:tcPr/>
                </a:tc>
                <a:tc hMerge="1">
                  <a:txBody>
                    <a:bodyPr/>
                    <a:lstStyle/>
                    <a:p>
                      <a:endParaRPr lang="es-ES"/>
                    </a:p>
                  </a:txBody>
                  <a:tcPr/>
                </a:tc>
                <a:tc hMerge="1">
                  <a:txBody>
                    <a:bodyPr/>
                    <a:lstStyle/>
                    <a:p>
                      <a:endParaRPr lang="es-ES"/>
                    </a:p>
                  </a:txBody>
                  <a:tcPr/>
                </a:tc>
                <a:tc>
                  <a:txBody>
                    <a:bodyPr/>
                    <a:lstStyle/>
                    <a:p>
                      <a:pPr algn="l" fontAlgn="b"/>
                      <a:endParaRPr lang="es-ES" sz="1400" b="1" i="0" u="none" strike="noStrike">
                        <a:solidFill>
                          <a:srgbClr val="0070C0"/>
                        </a:solidFill>
                        <a:effectLst/>
                        <a:latin typeface="Calibri" panose="020F0502020204030204" pitchFamily="34" charset="0"/>
                      </a:endParaRPr>
                    </a:p>
                  </a:txBody>
                  <a:tcPr marL="9358" marR="9358" marT="9358" marB="0" anchor="b">
                    <a:lnL>
                      <a:noFill/>
                    </a:lnL>
                    <a:lnR>
                      <a:noFill/>
                    </a:lnR>
                    <a:lnT>
                      <a:noFill/>
                    </a:lnT>
                    <a:lnB>
                      <a:noFill/>
                    </a:lnB>
                    <a:noFill/>
                  </a:tcPr>
                </a:tc>
                <a:tc>
                  <a:txBody>
                    <a:bodyPr/>
                    <a:lstStyle/>
                    <a:p>
                      <a:pPr algn="l" fontAlgn="b"/>
                      <a:endParaRPr lang="es-ES" sz="1400" b="1" i="0" u="none" strike="noStrike">
                        <a:solidFill>
                          <a:srgbClr val="0070C0"/>
                        </a:solidFill>
                        <a:effectLst/>
                        <a:latin typeface="Calibri" panose="020F0502020204030204" pitchFamily="34" charset="0"/>
                      </a:endParaRPr>
                    </a:p>
                  </a:txBody>
                  <a:tcPr marL="9358" marR="9358" marT="9358" marB="0" anchor="b">
                    <a:lnL>
                      <a:noFill/>
                    </a:lnL>
                    <a:lnR>
                      <a:noFill/>
                    </a:lnR>
                    <a:lnT>
                      <a:noFill/>
                    </a:lnT>
                    <a:lnB>
                      <a:noFill/>
                    </a:lnB>
                    <a:noFill/>
                  </a:tcPr>
                </a:tc>
                <a:extLst>
                  <a:ext uri="{0D108BD9-81ED-4DB2-BD59-A6C34878D82A}">
                    <a16:rowId xmlns:a16="http://schemas.microsoft.com/office/drawing/2014/main" val="399381009"/>
                  </a:ext>
                </a:extLst>
              </a:tr>
              <a:tr h="187154">
                <a:tc>
                  <a:txBody>
                    <a:bodyPr/>
                    <a:lstStyle/>
                    <a:p>
                      <a:pPr algn="l" fontAlgn="b"/>
                      <a:endParaRPr lang="es-ES" sz="1100" b="0" i="0" u="none" strike="noStrike">
                        <a:solidFill>
                          <a:srgbClr val="000000"/>
                        </a:solidFill>
                        <a:effectLst/>
                        <a:latin typeface="Calibri" panose="020F0502020204030204" pitchFamily="34" charset="0"/>
                      </a:endParaRPr>
                    </a:p>
                  </a:txBody>
                  <a:tcPr marL="9358" marR="9358" marT="9358" marB="0" anchor="b">
                    <a:lnL>
                      <a:noFill/>
                    </a:lnL>
                    <a:lnR>
                      <a:noFill/>
                    </a:lnR>
                    <a:lnT>
                      <a:noFill/>
                    </a:lnT>
                    <a:lnB>
                      <a:noFill/>
                    </a:lnB>
                    <a:noFill/>
                  </a:tcPr>
                </a:tc>
                <a:tc>
                  <a:txBody>
                    <a:bodyPr/>
                    <a:lstStyle/>
                    <a:p>
                      <a:pPr algn="l" fontAlgn="b"/>
                      <a:endParaRPr lang="es-ES" sz="1100" b="0" i="0" u="none" strike="noStrike">
                        <a:solidFill>
                          <a:srgbClr val="000000"/>
                        </a:solidFill>
                        <a:effectLst/>
                        <a:latin typeface="Calibri" panose="020F0502020204030204" pitchFamily="34" charset="0"/>
                      </a:endParaRPr>
                    </a:p>
                  </a:txBody>
                  <a:tcPr marL="9358" marR="9358" marT="9358" marB="0" anchor="b">
                    <a:lnL>
                      <a:noFill/>
                    </a:lnL>
                    <a:lnR>
                      <a:noFill/>
                    </a:lnR>
                    <a:lnT>
                      <a:noFill/>
                    </a:lnT>
                    <a:lnB>
                      <a:noFill/>
                    </a:lnB>
                    <a:noFill/>
                  </a:tcPr>
                </a:tc>
                <a:tc>
                  <a:txBody>
                    <a:bodyPr/>
                    <a:lstStyle/>
                    <a:p>
                      <a:pPr algn="l" fontAlgn="b"/>
                      <a:endParaRPr lang="es-ES" sz="1100" b="0" i="0" u="none" strike="noStrike">
                        <a:solidFill>
                          <a:srgbClr val="000000"/>
                        </a:solidFill>
                        <a:effectLst/>
                        <a:latin typeface="Calibri" panose="020F0502020204030204" pitchFamily="34" charset="0"/>
                      </a:endParaRPr>
                    </a:p>
                  </a:txBody>
                  <a:tcPr marL="9358" marR="9358" marT="9358" marB="0" anchor="b">
                    <a:lnL>
                      <a:noFill/>
                    </a:lnL>
                    <a:lnR>
                      <a:noFill/>
                    </a:lnR>
                    <a:lnT>
                      <a:noFill/>
                    </a:lnT>
                    <a:lnB>
                      <a:noFill/>
                    </a:lnB>
                    <a:noFill/>
                  </a:tcPr>
                </a:tc>
                <a:tc>
                  <a:txBody>
                    <a:bodyPr/>
                    <a:lstStyle/>
                    <a:p>
                      <a:pPr algn="l" fontAlgn="b"/>
                      <a:endParaRPr lang="es-ES" sz="1100" b="0" i="0" u="none" strike="noStrike">
                        <a:solidFill>
                          <a:srgbClr val="000000"/>
                        </a:solidFill>
                        <a:effectLst/>
                        <a:latin typeface="Calibri" panose="020F0502020204030204" pitchFamily="34" charset="0"/>
                      </a:endParaRPr>
                    </a:p>
                  </a:txBody>
                  <a:tcPr marL="9358" marR="9358" marT="9358" marB="0" anchor="b">
                    <a:lnL>
                      <a:noFill/>
                    </a:lnL>
                    <a:lnR>
                      <a:noFill/>
                    </a:lnR>
                    <a:lnT>
                      <a:noFill/>
                    </a:lnT>
                    <a:lnB>
                      <a:noFill/>
                    </a:lnB>
                    <a:noFill/>
                  </a:tcPr>
                </a:tc>
                <a:tc>
                  <a:txBody>
                    <a:bodyPr/>
                    <a:lstStyle/>
                    <a:p>
                      <a:pPr algn="l" fontAlgn="b"/>
                      <a:endParaRPr lang="es-ES" sz="1100" b="0" i="0" u="none" strike="noStrike">
                        <a:solidFill>
                          <a:srgbClr val="000000"/>
                        </a:solidFill>
                        <a:effectLst/>
                        <a:latin typeface="Calibri" panose="020F0502020204030204" pitchFamily="34" charset="0"/>
                      </a:endParaRPr>
                    </a:p>
                  </a:txBody>
                  <a:tcPr marL="9358" marR="9358" marT="9358" marB="0" anchor="b">
                    <a:lnL>
                      <a:noFill/>
                    </a:lnL>
                    <a:lnR>
                      <a:noFill/>
                    </a:lnR>
                    <a:lnT>
                      <a:noFill/>
                    </a:lnT>
                    <a:lnB>
                      <a:noFill/>
                    </a:lnB>
                    <a:noFill/>
                  </a:tcPr>
                </a:tc>
                <a:tc>
                  <a:txBody>
                    <a:bodyPr/>
                    <a:lstStyle/>
                    <a:p>
                      <a:pPr algn="l" fontAlgn="b"/>
                      <a:endParaRPr lang="es-ES" sz="1100" b="0" i="0" u="none" strike="noStrike">
                        <a:solidFill>
                          <a:srgbClr val="000000"/>
                        </a:solidFill>
                        <a:effectLst/>
                        <a:latin typeface="Calibri" panose="020F0502020204030204" pitchFamily="34" charset="0"/>
                      </a:endParaRPr>
                    </a:p>
                  </a:txBody>
                  <a:tcPr marL="9358" marR="9358" marT="9358" marB="0" anchor="b">
                    <a:lnL>
                      <a:noFill/>
                    </a:lnL>
                    <a:lnR>
                      <a:noFill/>
                    </a:lnR>
                    <a:lnT>
                      <a:noFill/>
                    </a:lnT>
                    <a:lnB>
                      <a:noFill/>
                    </a:lnB>
                    <a:noFill/>
                  </a:tcPr>
                </a:tc>
                <a:extLst>
                  <a:ext uri="{0D108BD9-81ED-4DB2-BD59-A6C34878D82A}">
                    <a16:rowId xmlns:a16="http://schemas.microsoft.com/office/drawing/2014/main" val="2445878961"/>
                  </a:ext>
                </a:extLst>
              </a:tr>
              <a:tr h="187154">
                <a:tc>
                  <a:txBody>
                    <a:bodyPr/>
                    <a:lstStyle/>
                    <a:p>
                      <a:pPr algn="l" fontAlgn="b"/>
                      <a:r>
                        <a:rPr lang="es-ES" sz="1100" b="1" i="0" u="none" strike="noStrike">
                          <a:solidFill>
                            <a:srgbClr val="000000"/>
                          </a:solidFill>
                          <a:effectLst/>
                          <a:latin typeface="Calibri" panose="020F0502020204030204" pitchFamily="34" charset="0"/>
                        </a:rPr>
                        <a:t>Ingresos</a:t>
                      </a:r>
                    </a:p>
                  </a:txBody>
                  <a:tcPr marL="9358" marR="9358" marT="9358" marB="0" anchor="b">
                    <a:lnL>
                      <a:noFill/>
                    </a:lnL>
                    <a:lnR>
                      <a:noFill/>
                    </a:lnR>
                    <a:lnT>
                      <a:noFill/>
                    </a:lnT>
                    <a:lnB>
                      <a:noFill/>
                    </a:lnB>
                    <a:noFill/>
                  </a:tcPr>
                </a:tc>
                <a:tc>
                  <a:txBody>
                    <a:bodyPr/>
                    <a:lstStyle/>
                    <a:p>
                      <a:pPr algn="l" fontAlgn="b"/>
                      <a:endParaRPr lang="es-ES" sz="1100" b="1" i="0" u="none" strike="noStrike">
                        <a:solidFill>
                          <a:srgbClr val="000000"/>
                        </a:solidFill>
                        <a:effectLst/>
                        <a:latin typeface="Calibri" panose="020F0502020204030204" pitchFamily="34" charset="0"/>
                      </a:endParaRPr>
                    </a:p>
                  </a:txBody>
                  <a:tcPr marL="9358" marR="9358" marT="9358" marB="0" anchor="b">
                    <a:lnL>
                      <a:noFill/>
                    </a:lnL>
                    <a:lnR>
                      <a:noFill/>
                    </a:lnR>
                    <a:lnT>
                      <a:noFill/>
                    </a:lnT>
                    <a:lnB>
                      <a:noFill/>
                    </a:lnB>
                    <a:noFill/>
                  </a:tcPr>
                </a:tc>
                <a:tc>
                  <a:txBody>
                    <a:bodyPr/>
                    <a:lstStyle/>
                    <a:p>
                      <a:pPr algn="l" fontAlgn="b"/>
                      <a:endParaRPr lang="es-ES" sz="1100" b="1" i="0" u="none" strike="noStrike">
                        <a:solidFill>
                          <a:srgbClr val="000000"/>
                        </a:solidFill>
                        <a:effectLst/>
                        <a:latin typeface="Calibri" panose="020F0502020204030204" pitchFamily="34" charset="0"/>
                      </a:endParaRPr>
                    </a:p>
                  </a:txBody>
                  <a:tcPr marL="9358" marR="9358" marT="9358" marB="0" anchor="b">
                    <a:lnL>
                      <a:noFill/>
                    </a:lnL>
                    <a:lnR>
                      <a:noFill/>
                    </a:lnR>
                    <a:lnT>
                      <a:noFill/>
                    </a:lnT>
                    <a:lnB>
                      <a:noFill/>
                    </a:lnB>
                    <a:noFill/>
                  </a:tcPr>
                </a:tc>
                <a:tc>
                  <a:txBody>
                    <a:bodyPr/>
                    <a:lstStyle/>
                    <a:p>
                      <a:pPr algn="l" fontAlgn="b"/>
                      <a:r>
                        <a:rPr lang="es-ES" sz="1100" b="1" i="0" u="none" strike="noStrike">
                          <a:solidFill>
                            <a:srgbClr val="000000"/>
                          </a:solidFill>
                          <a:effectLst/>
                          <a:latin typeface="Calibri" panose="020F0502020204030204" pitchFamily="34" charset="0"/>
                        </a:rPr>
                        <a:t>Gastos</a:t>
                      </a:r>
                    </a:p>
                  </a:txBody>
                  <a:tcPr marL="9358" marR="9358" marT="9358" marB="0" anchor="b">
                    <a:lnL>
                      <a:noFill/>
                    </a:lnL>
                    <a:lnR>
                      <a:noFill/>
                    </a:lnR>
                    <a:lnT>
                      <a:noFill/>
                    </a:lnT>
                    <a:lnB>
                      <a:noFill/>
                    </a:lnB>
                    <a:noFill/>
                  </a:tcPr>
                </a:tc>
                <a:tc>
                  <a:txBody>
                    <a:bodyPr/>
                    <a:lstStyle/>
                    <a:p>
                      <a:pPr algn="l" fontAlgn="b"/>
                      <a:endParaRPr lang="es-ES" sz="1100" b="0" i="0" u="none" strike="noStrike">
                        <a:solidFill>
                          <a:srgbClr val="000000"/>
                        </a:solidFill>
                        <a:effectLst/>
                        <a:latin typeface="Calibri" panose="020F0502020204030204" pitchFamily="34" charset="0"/>
                      </a:endParaRPr>
                    </a:p>
                  </a:txBody>
                  <a:tcPr marL="9358" marR="9358" marT="9358" marB="0" anchor="b">
                    <a:lnL>
                      <a:noFill/>
                    </a:lnL>
                    <a:lnR>
                      <a:noFill/>
                    </a:lnR>
                    <a:lnT>
                      <a:noFill/>
                    </a:lnT>
                    <a:lnB>
                      <a:noFill/>
                    </a:lnB>
                    <a:noFill/>
                  </a:tcPr>
                </a:tc>
                <a:tc>
                  <a:txBody>
                    <a:bodyPr/>
                    <a:lstStyle/>
                    <a:p>
                      <a:pPr algn="l" fontAlgn="b"/>
                      <a:endParaRPr lang="es-ES" sz="1100" b="0" i="0" u="none" strike="noStrike">
                        <a:solidFill>
                          <a:srgbClr val="000000"/>
                        </a:solidFill>
                        <a:effectLst/>
                        <a:latin typeface="Calibri" panose="020F0502020204030204" pitchFamily="34" charset="0"/>
                      </a:endParaRPr>
                    </a:p>
                  </a:txBody>
                  <a:tcPr marL="9358" marR="9358" marT="9358" marB="0" anchor="b">
                    <a:lnL>
                      <a:noFill/>
                    </a:lnL>
                    <a:lnR>
                      <a:noFill/>
                    </a:lnR>
                    <a:lnT>
                      <a:noFill/>
                    </a:lnT>
                    <a:lnB>
                      <a:noFill/>
                    </a:lnB>
                    <a:noFill/>
                  </a:tcPr>
                </a:tc>
                <a:extLst>
                  <a:ext uri="{0D108BD9-81ED-4DB2-BD59-A6C34878D82A}">
                    <a16:rowId xmlns:a16="http://schemas.microsoft.com/office/drawing/2014/main" val="3186375967"/>
                  </a:ext>
                </a:extLst>
              </a:tr>
              <a:tr h="187154">
                <a:tc>
                  <a:txBody>
                    <a:bodyPr/>
                    <a:lstStyle/>
                    <a:p>
                      <a:pPr algn="l" fontAlgn="b"/>
                      <a:r>
                        <a:rPr lang="es-ES" sz="1100" b="0" i="0" u="none" strike="noStrike">
                          <a:solidFill>
                            <a:srgbClr val="000000"/>
                          </a:solidFill>
                          <a:effectLst/>
                          <a:latin typeface="Calibri" panose="020F0502020204030204" pitchFamily="34" charset="0"/>
                        </a:rPr>
                        <a:t>Licencias Federativas</a:t>
                      </a:r>
                    </a:p>
                  </a:txBody>
                  <a:tcPr marL="9358" marR="9358" marT="9358" marB="0" anchor="b">
                    <a:lnL>
                      <a:noFill/>
                    </a:lnL>
                    <a:lnR>
                      <a:noFill/>
                    </a:lnR>
                    <a:lnT>
                      <a:noFill/>
                    </a:lnT>
                    <a:lnB>
                      <a:noFill/>
                    </a:lnB>
                    <a:noFill/>
                  </a:tcPr>
                </a:tc>
                <a:tc>
                  <a:txBody>
                    <a:bodyPr/>
                    <a:lstStyle/>
                    <a:p>
                      <a:pPr algn="r" fontAlgn="b"/>
                      <a:r>
                        <a:rPr lang="es-ES" sz="1100" b="0" i="0" u="none" strike="noStrike">
                          <a:solidFill>
                            <a:srgbClr val="000000"/>
                          </a:solidFill>
                          <a:effectLst/>
                          <a:latin typeface="Calibri" panose="020F0502020204030204" pitchFamily="34" charset="0"/>
                        </a:rPr>
                        <a:t>6.025,00</a:t>
                      </a:r>
                    </a:p>
                  </a:txBody>
                  <a:tcPr marL="9358" marR="9358" marT="9358" marB="0" anchor="b">
                    <a:lnL>
                      <a:noFill/>
                    </a:lnL>
                    <a:lnR>
                      <a:noFill/>
                    </a:lnR>
                    <a:lnT>
                      <a:noFill/>
                    </a:lnT>
                    <a:lnB>
                      <a:noFill/>
                    </a:lnB>
                    <a:noFill/>
                  </a:tcPr>
                </a:tc>
                <a:tc>
                  <a:txBody>
                    <a:bodyPr/>
                    <a:lstStyle/>
                    <a:p>
                      <a:pPr algn="l" fontAlgn="b"/>
                      <a:endParaRPr lang="es-ES" sz="1100" b="0" i="0" u="none" strike="noStrike">
                        <a:solidFill>
                          <a:srgbClr val="000000"/>
                        </a:solidFill>
                        <a:effectLst/>
                        <a:latin typeface="Calibri" panose="020F0502020204030204" pitchFamily="34" charset="0"/>
                      </a:endParaRPr>
                    </a:p>
                  </a:txBody>
                  <a:tcPr marL="9358" marR="9358" marT="9358" marB="0" anchor="b">
                    <a:lnL>
                      <a:noFill/>
                    </a:lnL>
                    <a:lnR>
                      <a:noFill/>
                    </a:lnR>
                    <a:lnT>
                      <a:noFill/>
                    </a:lnT>
                    <a:lnB>
                      <a:noFill/>
                    </a:lnB>
                    <a:noFill/>
                  </a:tcPr>
                </a:tc>
                <a:tc>
                  <a:txBody>
                    <a:bodyPr/>
                    <a:lstStyle/>
                    <a:p>
                      <a:pPr algn="l" fontAlgn="b"/>
                      <a:r>
                        <a:rPr lang="es-ES" sz="1100" b="0" i="0" u="none" strike="noStrike">
                          <a:solidFill>
                            <a:srgbClr val="000000"/>
                          </a:solidFill>
                          <a:effectLst/>
                          <a:latin typeface="Calibri" panose="020F0502020204030204" pitchFamily="34" charset="0"/>
                        </a:rPr>
                        <a:t>Licencias federativas</a:t>
                      </a:r>
                    </a:p>
                  </a:txBody>
                  <a:tcPr marL="9358" marR="9358" marT="9358" marB="0" anchor="b">
                    <a:lnL>
                      <a:noFill/>
                    </a:lnL>
                    <a:lnR>
                      <a:noFill/>
                    </a:lnR>
                    <a:lnT>
                      <a:noFill/>
                    </a:lnT>
                    <a:lnB>
                      <a:noFill/>
                    </a:lnB>
                    <a:noFill/>
                  </a:tcPr>
                </a:tc>
                <a:tc>
                  <a:txBody>
                    <a:bodyPr/>
                    <a:lstStyle/>
                    <a:p>
                      <a:pPr algn="r" fontAlgn="b"/>
                      <a:r>
                        <a:rPr lang="es-ES" sz="1100" b="0" i="0" u="none" strike="noStrike">
                          <a:solidFill>
                            <a:srgbClr val="000000"/>
                          </a:solidFill>
                          <a:effectLst/>
                          <a:latin typeface="Calibri" panose="020F0502020204030204" pitchFamily="34" charset="0"/>
                        </a:rPr>
                        <a:t>6.025,00</a:t>
                      </a:r>
                    </a:p>
                  </a:txBody>
                  <a:tcPr marL="9358" marR="9358" marT="9358" marB="0" anchor="b">
                    <a:lnL>
                      <a:noFill/>
                    </a:lnL>
                    <a:lnR>
                      <a:noFill/>
                    </a:lnR>
                    <a:lnT>
                      <a:noFill/>
                    </a:lnT>
                    <a:lnB>
                      <a:noFill/>
                    </a:lnB>
                    <a:noFill/>
                  </a:tcPr>
                </a:tc>
                <a:tc>
                  <a:txBody>
                    <a:bodyPr/>
                    <a:lstStyle/>
                    <a:p>
                      <a:pPr algn="ctr" fontAlgn="b"/>
                      <a:r>
                        <a:rPr lang="es-ES" sz="1100" b="0" i="0" u="none" strike="noStrike">
                          <a:solidFill>
                            <a:srgbClr val="FF0000"/>
                          </a:solidFill>
                          <a:effectLst/>
                          <a:latin typeface="Calibri" panose="020F0502020204030204" pitchFamily="34" charset="0"/>
                        </a:rPr>
                        <a:t>CV</a:t>
                      </a:r>
                    </a:p>
                  </a:txBody>
                  <a:tcPr marL="9358" marR="9358" marT="9358" marB="0" anchor="b">
                    <a:lnL>
                      <a:noFill/>
                    </a:lnL>
                    <a:lnR>
                      <a:noFill/>
                    </a:lnR>
                    <a:lnT>
                      <a:noFill/>
                    </a:lnT>
                    <a:lnB>
                      <a:noFill/>
                    </a:lnB>
                    <a:noFill/>
                  </a:tcPr>
                </a:tc>
                <a:extLst>
                  <a:ext uri="{0D108BD9-81ED-4DB2-BD59-A6C34878D82A}">
                    <a16:rowId xmlns:a16="http://schemas.microsoft.com/office/drawing/2014/main" val="2789455563"/>
                  </a:ext>
                </a:extLst>
              </a:tr>
              <a:tr h="187154">
                <a:tc>
                  <a:txBody>
                    <a:bodyPr/>
                    <a:lstStyle/>
                    <a:p>
                      <a:pPr algn="l" fontAlgn="b"/>
                      <a:r>
                        <a:rPr lang="es-ES" sz="1100" b="0" i="0" u="none" strike="noStrike">
                          <a:solidFill>
                            <a:srgbClr val="000000"/>
                          </a:solidFill>
                          <a:effectLst/>
                          <a:latin typeface="Calibri" panose="020F0502020204030204" pitchFamily="34" charset="0"/>
                        </a:rPr>
                        <a:t>Cuotas socios</a:t>
                      </a:r>
                    </a:p>
                  </a:txBody>
                  <a:tcPr marL="9358" marR="9358" marT="9358" marB="0" anchor="b">
                    <a:lnL>
                      <a:noFill/>
                    </a:lnL>
                    <a:lnR>
                      <a:noFill/>
                    </a:lnR>
                    <a:lnT>
                      <a:noFill/>
                    </a:lnT>
                    <a:lnB>
                      <a:noFill/>
                    </a:lnB>
                    <a:noFill/>
                  </a:tcPr>
                </a:tc>
                <a:tc>
                  <a:txBody>
                    <a:bodyPr/>
                    <a:lstStyle/>
                    <a:p>
                      <a:pPr algn="r" fontAlgn="b"/>
                      <a:r>
                        <a:rPr lang="es-ES" sz="1100" b="0" i="0" u="none" strike="noStrike">
                          <a:solidFill>
                            <a:srgbClr val="000000"/>
                          </a:solidFill>
                          <a:effectLst/>
                          <a:latin typeface="Calibri" panose="020F0502020204030204" pitchFamily="34" charset="0"/>
                        </a:rPr>
                        <a:t>2.928,70</a:t>
                      </a:r>
                    </a:p>
                  </a:txBody>
                  <a:tcPr marL="9358" marR="9358" marT="9358" marB="0" anchor="b">
                    <a:lnL>
                      <a:noFill/>
                    </a:lnL>
                    <a:lnR>
                      <a:noFill/>
                    </a:lnR>
                    <a:lnT>
                      <a:noFill/>
                    </a:lnT>
                    <a:lnB>
                      <a:noFill/>
                    </a:lnB>
                    <a:noFill/>
                  </a:tcPr>
                </a:tc>
                <a:tc>
                  <a:txBody>
                    <a:bodyPr/>
                    <a:lstStyle/>
                    <a:p>
                      <a:pPr algn="l" fontAlgn="b"/>
                      <a:endParaRPr lang="es-ES" sz="1100" b="0" i="0" u="none" strike="noStrike">
                        <a:solidFill>
                          <a:srgbClr val="000000"/>
                        </a:solidFill>
                        <a:effectLst/>
                        <a:latin typeface="Calibri" panose="020F0502020204030204" pitchFamily="34" charset="0"/>
                      </a:endParaRPr>
                    </a:p>
                  </a:txBody>
                  <a:tcPr marL="9358" marR="9358" marT="9358" marB="0" anchor="b">
                    <a:lnL>
                      <a:noFill/>
                    </a:lnL>
                    <a:lnR>
                      <a:noFill/>
                    </a:lnR>
                    <a:lnT>
                      <a:noFill/>
                    </a:lnT>
                    <a:lnB>
                      <a:noFill/>
                    </a:lnB>
                    <a:noFill/>
                  </a:tcPr>
                </a:tc>
                <a:tc>
                  <a:txBody>
                    <a:bodyPr/>
                    <a:lstStyle/>
                    <a:p>
                      <a:pPr algn="l" fontAlgn="b"/>
                      <a:r>
                        <a:rPr lang="es-ES" sz="1100" b="0" i="0" u="none" strike="noStrike">
                          <a:solidFill>
                            <a:srgbClr val="000000"/>
                          </a:solidFill>
                          <a:effectLst/>
                          <a:latin typeface="Calibri" panose="020F0502020204030204" pitchFamily="34" charset="0"/>
                        </a:rPr>
                        <a:t>Botiquines</a:t>
                      </a:r>
                    </a:p>
                  </a:txBody>
                  <a:tcPr marL="9358" marR="9358" marT="9358" marB="0" anchor="b">
                    <a:lnL>
                      <a:noFill/>
                    </a:lnL>
                    <a:lnR>
                      <a:noFill/>
                    </a:lnR>
                    <a:lnT>
                      <a:noFill/>
                    </a:lnT>
                    <a:lnB>
                      <a:noFill/>
                    </a:lnB>
                    <a:noFill/>
                  </a:tcPr>
                </a:tc>
                <a:tc>
                  <a:txBody>
                    <a:bodyPr/>
                    <a:lstStyle/>
                    <a:p>
                      <a:pPr algn="r" fontAlgn="b"/>
                      <a:r>
                        <a:rPr lang="es-ES" sz="1100" b="0" i="0" u="none" strike="noStrike">
                          <a:solidFill>
                            <a:srgbClr val="000000"/>
                          </a:solidFill>
                          <a:effectLst/>
                          <a:latin typeface="Calibri" panose="020F0502020204030204" pitchFamily="34" charset="0"/>
                        </a:rPr>
                        <a:t>29,46</a:t>
                      </a:r>
                    </a:p>
                  </a:txBody>
                  <a:tcPr marL="9358" marR="9358" marT="9358" marB="0" anchor="b">
                    <a:lnL>
                      <a:noFill/>
                    </a:lnL>
                    <a:lnR>
                      <a:noFill/>
                    </a:lnR>
                    <a:lnT>
                      <a:noFill/>
                    </a:lnT>
                    <a:lnB>
                      <a:noFill/>
                    </a:lnB>
                    <a:noFill/>
                  </a:tcPr>
                </a:tc>
                <a:tc>
                  <a:txBody>
                    <a:bodyPr/>
                    <a:lstStyle/>
                    <a:p>
                      <a:pPr algn="ctr" fontAlgn="b"/>
                      <a:r>
                        <a:rPr lang="es-ES" sz="1100" b="0" i="0" u="none" strike="noStrike">
                          <a:solidFill>
                            <a:srgbClr val="FF0000"/>
                          </a:solidFill>
                          <a:effectLst/>
                          <a:latin typeface="Calibri" panose="020F0502020204030204" pitchFamily="34" charset="0"/>
                        </a:rPr>
                        <a:t>CF</a:t>
                      </a:r>
                    </a:p>
                  </a:txBody>
                  <a:tcPr marL="9358" marR="9358" marT="9358" marB="0" anchor="b">
                    <a:lnL>
                      <a:noFill/>
                    </a:lnL>
                    <a:lnR>
                      <a:noFill/>
                    </a:lnR>
                    <a:lnT>
                      <a:noFill/>
                    </a:lnT>
                    <a:lnB>
                      <a:noFill/>
                    </a:lnB>
                    <a:noFill/>
                  </a:tcPr>
                </a:tc>
                <a:extLst>
                  <a:ext uri="{0D108BD9-81ED-4DB2-BD59-A6C34878D82A}">
                    <a16:rowId xmlns:a16="http://schemas.microsoft.com/office/drawing/2014/main" val="2128593136"/>
                  </a:ext>
                </a:extLst>
              </a:tr>
              <a:tr h="187154">
                <a:tc>
                  <a:txBody>
                    <a:bodyPr/>
                    <a:lstStyle/>
                    <a:p>
                      <a:pPr algn="l" fontAlgn="b"/>
                      <a:r>
                        <a:rPr lang="es-ES" sz="1100" b="0" i="0" u="none" strike="noStrike">
                          <a:solidFill>
                            <a:srgbClr val="000000"/>
                          </a:solidFill>
                          <a:effectLst/>
                          <a:latin typeface="Calibri" panose="020F0502020204030204" pitchFamily="34" charset="0"/>
                        </a:rPr>
                        <a:t>Inscripción rutas</a:t>
                      </a:r>
                    </a:p>
                  </a:txBody>
                  <a:tcPr marL="9358" marR="9358" marT="9358" marB="0" anchor="b">
                    <a:lnL>
                      <a:noFill/>
                    </a:lnL>
                    <a:lnR>
                      <a:noFill/>
                    </a:lnR>
                    <a:lnT>
                      <a:noFill/>
                    </a:lnT>
                    <a:lnB>
                      <a:noFill/>
                    </a:lnB>
                    <a:noFill/>
                  </a:tcPr>
                </a:tc>
                <a:tc>
                  <a:txBody>
                    <a:bodyPr/>
                    <a:lstStyle/>
                    <a:p>
                      <a:pPr algn="r" fontAlgn="b"/>
                      <a:r>
                        <a:rPr lang="es-ES" sz="1100" b="0" i="0" u="none" strike="noStrike">
                          <a:solidFill>
                            <a:srgbClr val="000000"/>
                          </a:solidFill>
                          <a:effectLst/>
                          <a:latin typeface="Calibri" panose="020F0502020204030204" pitchFamily="34" charset="0"/>
                        </a:rPr>
                        <a:t>2.766,50</a:t>
                      </a:r>
                    </a:p>
                  </a:txBody>
                  <a:tcPr marL="9358" marR="9358" marT="9358" marB="0" anchor="b">
                    <a:lnL>
                      <a:noFill/>
                    </a:lnL>
                    <a:lnR>
                      <a:noFill/>
                    </a:lnR>
                    <a:lnT>
                      <a:noFill/>
                    </a:lnT>
                    <a:lnB>
                      <a:noFill/>
                    </a:lnB>
                    <a:noFill/>
                  </a:tcPr>
                </a:tc>
                <a:tc>
                  <a:txBody>
                    <a:bodyPr/>
                    <a:lstStyle/>
                    <a:p>
                      <a:pPr algn="l" fontAlgn="b"/>
                      <a:endParaRPr lang="es-ES" sz="1100" b="0" i="0" u="none" strike="noStrike">
                        <a:solidFill>
                          <a:srgbClr val="000000"/>
                        </a:solidFill>
                        <a:effectLst/>
                        <a:latin typeface="Calibri" panose="020F0502020204030204" pitchFamily="34" charset="0"/>
                      </a:endParaRPr>
                    </a:p>
                  </a:txBody>
                  <a:tcPr marL="9358" marR="9358" marT="9358" marB="0" anchor="b">
                    <a:lnL>
                      <a:noFill/>
                    </a:lnL>
                    <a:lnR>
                      <a:noFill/>
                    </a:lnR>
                    <a:lnT>
                      <a:noFill/>
                    </a:lnT>
                    <a:lnB>
                      <a:noFill/>
                    </a:lnB>
                    <a:noFill/>
                  </a:tcPr>
                </a:tc>
                <a:tc>
                  <a:txBody>
                    <a:bodyPr/>
                    <a:lstStyle/>
                    <a:p>
                      <a:pPr algn="l" fontAlgn="b"/>
                      <a:r>
                        <a:rPr lang="es-ES" sz="1100" b="0" i="0" u="none" strike="noStrike">
                          <a:solidFill>
                            <a:srgbClr val="000000"/>
                          </a:solidFill>
                          <a:effectLst/>
                          <a:latin typeface="Calibri" panose="020F0502020204030204" pitchFamily="34" charset="0"/>
                        </a:rPr>
                        <a:t>Seguro R.C.</a:t>
                      </a:r>
                    </a:p>
                  </a:txBody>
                  <a:tcPr marL="9358" marR="9358" marT="9358" marB="0" anchor="b">
                    <a:lnL>
                      <a:noFill/>
                    </a:lnL>
                    <a:lnR>
                      <a:noFill/>
                    </a:lnR>
                    <a:lnT>
                      <a:noFill/>
                    </a:lnT>
                    <a:lnB>
                      <a:noFill/>
                    </a:lnB>
                    <a:noFill/>
                  </a:tcPr>
                </a:tc>
                <a:tc>
                  <a:txBody>
                    <a:bodyPr/>
                    <a:lstStyle/>
                    <a:p>
                      <a:pPr algn="r" fontAlgn="b"/>
                      <a:r>
                        <a:rPr lang="es-ES" sz="1100" b="0" i="0" u="none" strike="noStrike">
                          <a:solidFill>
                            <a:srgbClr val="000000"/>
                          </a:solidFill>
                          <a:effectLst/>
                          <a:latin typeface="Calibri" panose="020F0502020204030204" pitchFamily="34" charset="0"/>
                        </a:rPr>
                        <a:t>153,57</a:t>
                      </a:r>
                    </a:p>
                  </a:txBody>
                  <a:tcPr marL="9358" marR="9358" marT="9358" marB="0" anchor="b">
                    <a:lnL>
                      <a:noFill/>
                    </a:lnL>
                    <a:lnR>
                      <a:noFill/>
                    </a:lnR>
                    <a:lnT>
                      <a:noFill/>
                    </a:lnT>
                    <a:lnB>
                      <a:noFill/>
                    </a:lnB>
                    <a:noFill/>
                  </a:tcPr>
                </a:tc>
                <a:tc>
                  <a:txBody>
                    <a:bodyPr/>
                    <a:lstStyle/>
                    <a:p>
                      <a:pPr algn="ctr" fontAlgn="b"/>
                      <a:r>
                        <a:rPr lang="es-ES" sz="1100" b="0" i="0" u="none" strike="noStrike">
                          <a:solidFill>
                            <a:srgbClr val="FF0000"/>
                          </a:solidFill>
                          <a:effectLst/>
                          <a:latin typeface="Calibri" panose="020F0502020204030204" pitchFamily="34" charset="0"/>
                        </a:rPr>
                        <a:t>CV</a:t>
                      </a:r>
                    </a:p>
                  </a:txBody>
                  <a:tcPr marL="9358" marR="9358" marT="9358" marB="0" anchor="b">
                    <a:lnL>
                      <a:noFill/>
                    </a:lnL>
                    <a:lnR>
                      <a:noFill/>
                    </a:lnR>
                    <a:lnT>
                      <a:noFill/>
                    </a:lnT>
                    <a:lnB>
                      <a:noFill/>
                    </a:lnB>
                    <a:noFill/>
                  </a:tcPr>
                </a:tc>
                <a:extLst>
                  <a:ext uri="{0D108BD9-81ED-4DB2-BD59-A6C34878D82A}">
                    <a16:rowId xmlns:a16="http://schemas.microsoft.com/office/drawing/2014/main" val="3789861558"/>
                  </a:ext>
                </a:extLst>
              </a:tr>
              <a:tr h="187154">
                <a:tc>
                  <a:txBody>
                    <a:bodyPr/>
                    <a:lstStyle/>
                    <a:p>
                      <a:pPr algn="l" fontAlgn="b"/>
                      <a:r>
                        <a:rPr lang="es-ES" sz="1100" b="0" i="0" u="none" strike="noStrike">
                          <a:solidFill>
                            <a:srgbClr val="000000"/>
                          </a:solidFill>
                          <a:effectLst/>
                          <a:latin typeface="Calibri" panose="020F0502020204030204" pitchFamily="34" charset="0"/>
                        </a:rPr>
                        <a:t>Venta equipaciones/ complementos Club</a:t>
                      </a:r>
                    </a:p>
                  </a:txBody>
                  <a:tcPr marL="9358" marR="9358" marT="9358" marB="0" anchor="b">
                    <a:lnL>
                      <a:noFill/>
                    </a:lnL>
                    <a:lnR>
                      <a:noFill/>
                    </a:lnR>
                    <a:lnT>
                      <a:noFill/>
                    </a:lnT>
                    <a:lnB>
                      <a:noFill/>
                    </a:lnB>
                    <a:noFill/>
                  </a:tcPr>
                </a:tc>
                <a:tc>
                  <a:txBody>
                    <a:bodyPr/>
                    <a:lstStyle/>
                    <a:p>
                      <a:pPr algn="r" fontAlgn="b"/>
                      <a:r>
                        <a:rPr lang="es-ES" sz="1100" b="0" i="0" u="none" strike="noStrike">
                          <a:solidFill>
                            <a:srgbClr val="000000"/>
                          </a:solidFill>
                          <a:effectLst/>
                          <a:latin typeface="Calibri" panose="020F0502020204030204" pitchFamily="34" charset="0"/>
                        </a:rPr>
                        <a:t>2.840,00</a:t>
                      </a:r>
                    </a:p>
                  </a:txBody>
                  <a:tcPr marL="9358" marR="9358" marT="9358" marB="0" anchor="b">
                    <a:lnL>
                      <a:noFill/>
                    </a:lnL>
                    <a:lnR>
                      <a:noFill/>
                    </a:lnR>
                    <a:lnT>
                      <a:noFill/>
                    </a:lnT>
                    <a:lnB>
                      <a:noFill/>
                    </a:lnB>
                    <a:noFill/>
                  </a:tcPr>
                </a:tc>
                <a:tc>
                  <a:txBody>
                    <a:bodyPr/>
                    <a:lstStyle/>
                    <a:p>
                      <a:pPr algn="l" fontAlgn="b"/>
                      <a:endParaRPr lang="es-ES" sz="1100" b="0" i="0" u="none" strike="noStrike">
                        <a:solidFill>
                          <a:srgbClr val="000000"/>
                        </a:solidFill>
                        <a:effectLst/>
                        <a:latin typeface="Calibri" panose="020F0502020204030204" pitchFamily="34" charset="0"/>
                      </a:endParaRPr>
                    </a:p>
                  </a:txBody>
                  <a:tcPr marL="9358" marR="9358" marT="9358" marB="0" anchor="b">
                    <a:lnL>
                      <a:noFill/>
                    </a:lnL>
                    <a:lnR>
                      <a:noFill/>
                    </a:lnR>
                    <a:lnT>
                      <a:noFill/>
                    </a:lnT>
                    <a:lnB>
                      <a:noFill/>
                    </a:lnB>
                    <a:noFill/>
                  </a:tcPr>
                </a:tc>
                <a:tc>
                  <a:txBody>
                    <a:bodyPr/>
                    <a:lstStyle/>
                    <a:p>
                      <a:pPr algn="l" fontAlgn="b"/>
                      <a:r>
                        <a:rPr lang="es-ES" sz="1100" b="0" i="0" u="none" strike="noStrike">
                          <a:solidFill>
                            <a:srgbClr val="000000"/>
                          </a:solidFill>
                          <a:effectLst/>
                          <a:latin typeface="Calibri" panose="020F0502020204030204" pitchFamily="34" charset="0"/>
                        </a:rPr>
                        <a:t>Seguro accidentes</a:t>
                      </a:r>
                    </a:p>
                  </a:txBody>
                  <a:tcPr marL="9358" marR="9358" marT="9358" marB="0" anchor="b">
                    <a:lnL>
                      <a:noFill/>
                    </a:lnL>
                    <a:lnR>
                      <a:noFill/>
                    </a:lnR>
                    <a:lnT>
                      <a:noFill/>
                    </a:lnT>
                    <a:lnB>
                      <a:noFill/>
                    </a:lnB>
                    <a:noFill/>
                  </a:tcPr>
                </a:tc>
                <a:tc>
                  <a:txBody>
                    <a:bodyPr/>
                    <a:lstStyle/>
                    <a:p>
                      <a:pPr algn="r" fontAlgn="b"/>
                      <a:r>
                        <a:rPr lang="es-ES" sz="1100" b="0" i="0" u="none" strike="noStrike">
                          <a:solidFill>
                            <a:srgbClr val="000000"/>
                          </a:solidFill>
                          <a:effectLst/>
                          <a:latin typeface="Calibri" panose="020F0502020204030204" pitchFamily="34" charset="0"/>
                        </a:rPr>
                        <a:t>1.121,16</a:t>
                      </a:r>
                    </a:p>
                  </a:txBody>
                  <a:tcPr marL="9358" marR="9358" marT="9358" marB="0" anchor="b">
                    <a:lnL>
                      <a:noFill/>
                    </a:lnL>
                    <a:lnR>
                      <a:noFill/>
                    </a:lnR>
                    <a:lnT>
                      <a:noFill/>
                    </a:lnT>
                    <a:lnB>
                      <a:noFill/>
                    </a:lnB>
                    <a:noFill/>
                  </a:tcPr>
                </a:tc>
                <a:tc>
                  <a:txBody>
                    <a:bodyPr/>
                    <a:lstStyle/>
                    <a:p>
                      <a:pPr algn="ctr" fontAlgn="b"/>
                      <a:r>
                        <a:rPr lang="es-ES" sz="1100" b="0" i="0" u="none" strike="noStrike">
                          <a:solidFill>
                            <a:srgbClr val="FF0000"/>
                          </a:solidFill>
                          <a:effectLst/>
                          <a:latin typeface="Calibri" panose="020F0502020204030204" pitchFamily="34" charset="0"/>
                        </a:rPr>
                        <a:t>CV</a:t>
                      </a:r>
                    </a:p>
                  </a:txBody>
                  <a:tcPr marL="9358" marR="9358" marT="9358" marB="0" anchor="b">
                    <a:lnL>
                      <a:noFill/>
                    </a:lnL>
                    <a:lnR>
                      <a:noFill/>
                    </a:lnR>
                    <a:lnT>
                      <a:noFill/>
                    </a:lnT>
                    <a:lnB>
                      <a:noFill/>
                    </a:lnB>
                    <a:noFill/>
                  </a:tcPr>
                </a:tc>
                <a:extLst>
                  <a:ext uri="{0D108BD9-81ED-4DB2-BD59-A6C34878D82A}">
                    <a16:rowId xmlns:a16="http://schemas.microsoft.com/office/drawing/2014/main" val="905984670"/>
                  </a:ext>
                </a:extLst>
              </a:tr>
              <a:tr h="187154">
                <a:tc>
                  <a:txBody>
                    <a:bodyPr/>
                    <a:lstStyle/>
                    <a:p>
                      <a:pPr algn="l" fontAlgn="b"/>
                      <a:r>
                        <a:rPr lang="es-ES" sz="1100" b="0" i="0" u="none" strike="noStrike">
                          <a:solidFill>
                            <a:srgbClr val="000000"/>
                          </a:solidFill>
                          <a:effectLst/>
                          <a:latin typeface="Calibri" panose="020F0502020204030204" pitchFamily="34" charset="0"/>
                        </a:rPr>
                        <a:t>Actividades</a:t>
                      </a:r>
                    </a:p>
                  </a:txBody>
                  <a:tcPr marL="9358" marR="9358" marT="9358" marB="0" anchor="b">
                    <a:lnL>
                      <a:noFill/>
                    </a:lnL>
                    <a:lnR>
                      <a:noFill/>
                    </a:lnR>
                    <a:lnT>
                      <a:noFill/>
                    </a:lnT>
                    <a:lnB>
                      <a:noFill/>
                    </a:lnB>
                    <a:noFill/>
                  </a:tcPr>
                </a:tc>
                <a:tc>
                  <a:txBody>
                    <a:bodyPr/>
                    <a:lstStyle/>
                    <a:p>
                      <a:pPr algn="r" fontAlgn="b"/>
                      <a:r>
                        <a:rPr lang="es-ES" sz="1100" b="0" i="0" u="none" strike="noStrike">
                          <a:solidFill>
                            <a:srgbClr val="000000"/>
                          </a:solidFill>
                          <a:effectLst/>
                          <a:latin typeface="Calibri" panose="020F0502020204030204" pitchFamily="34" charset="0"/>
                        </a:rPr>
                        <a:t>2.148,00</a:t>
                      </a:r>
                    </a:p>
                  </a:txBody>
                  <a:tcPr marL="9358" marR="9358" marT="9358" marB="0" anchor="b">
                    <a:lnL>
                      <a:noFill/>
                    </a:lnL>
                    <a:lnR>
                      <a:noFill/>
                    </a:lnR>
                    <a:lnT>
                      <a:noFill/>
                    </a:lnT>
                    <a:lnB>
                      <a:noFill/>
                    </a:lnB>
                    <a:noFill/>
                  </a:tcPr>
                </a:tc>
                <a:tc>
                  <a:txBody>
                    <a:bodyPr/>
                    <a:lstStyle/>
                    <a:p>
                      <a:pPr algn="l" fontAlgn="b"/>
                      <a:endParaRPr lang="es-ES" sz="1100" b="0" i="0" u="none" strike="noStrike">
                        <a:solidFill>
                          <a:srgbClr val="000000"/>
                        </a:solidFill>
                        <a:effectLst/>
                        <a:latin typeface="Calibri" panose="020F0502020204030204" pitchFamily="34" charset="0"/>
                      </a:endParaRPr>
                    </a:p>
                  </a:txBody>
                  <a:tcPr marL="9358" marR="9358" marT="9358" marB="0" anchor="b">
                    <a:lnL>
                      <a:noFill/>
                    </a:lnL>
                    <a:lnR>
                      <a:noFill/>
                    </a:lnR>
                    <a:lnT>
                      <a:noFill/>
                    </a:lnT>
                    <a:lnB>
                      <a:noFill/>
                    </a:lnB>
                    <a:noFill/>
                  </a:tcPr>
                </a:tc>
                <a:tc>
                  <a:txBody>
                    <a:bodyPr/>
                    <a:lstStyle/>
                    <a:p>
                      <a:pPr algn="l" fontAlgn="b"/>
                      <a:r>
                        <a:rPr lang="es-ES" sz="1100" b="0" i="0" u="none" strike="noStrike">
                          <a:solidFill>
                            <a:srgbClr val="000000"/>
                          </a:solidFill>
                          <a:effectLst/>
                          <a:latin typeface="Calibri" panose="020F0502020204030204" pitchFamily="34" charset="0"/>
                        </a:rPr>
                        <a:t>Wordpress</a:t>
                      </a:r>
                    </a:p>
                  </a:txBody>
                  <a:tcPr marL="9358" marR="9358" marT="9358" marB="0" anchor="b">
                    <a:lnL>
                      <a:noFill/>
                    </a:lnL>
                    <a:lnR>
                      <a:noFill/>
                    </a:lnR>
                    <a:lnT>
                      <a:noFill/>
                    </a:lnT>
                    <a:lnB>
                      <a:noFill/>
                    </a:lnB>
                    <a:noFill/>
                  </a:tcPr>
                </a:tc>
                <a:tc>
                  <a:txBody>
                    <a:bodyPr/>
                    <a:lstStyle/>
                    <a:p>
                      <a:pPr algn="r" fontAlgn="b"/>
                      <a:r>
                        <a:rPr lang="es-ES" sz="1100" b="0" i="0" u="none" strike="noStrike">
                          <a:solidFill>
                            <a:srgbClr val="000000"/>
                          </a:solidFill>
                          <a:effectLst/>
                          <a:latin typeface="Calibri" panose="020F0502020204030204" pitchFamily="34" charset="0"/>
                        </a:rPr>
                        <a:t>81,07</a:t>
                      </a:r>
                    </a:p>
                  </a:txBody>
                  <a:tcPr marL="9358" marR="9358" marT="9358" marB="0" anchor="b">
                    <a:lnL>
                      <a:noFill/>
                    </a:lnL>
                    <a:lnR>
                      <a:noFill/>
                    </a:lnR>
                    <a:lnT>
                      <a:noFill/>
                    </a:lnT>
                    <a:lnB>
                      <a:noFill/>
                    </a:lnB>
                    <a:noFill/>
                  </a:tcPr>
                </a:tc>
                <a:tc>
                  <a:txBody>
                    <a:bodyPr/>
                    <a:lstStyle/>
                    <a:p>
                      <a:pPr algn="ctr" fontAlgn="b"/>
                      <a:r>
                        <a:rPr lang="es-ES" sz="1100" b="0" i="0" u="none" strike="noStrike">
                          <a:solidFill>
                            <a:srgbClr val="FF0000"/>
                          </a:solidFill>
                          <a:effectLst/>
                          <a:latin typeface="Calibri" panose="020F0502020204030204" pitchFamily="34" charset="0"/>
                        </a:rPr>
                        <a:t>CF</a:t>
                      </a:r>
                    </a:p>
                  </a:txBody>
                  <a:tcPr marL="9358" marR="9358" marT="9358" marB="0" anchor="b">
                    <a:lnL>
                      <a:noFill/>
                    </a:lnL>
                    <a:lnR>
                      <a:noFill/>
                    </a:lnR>
                    <a:lnT>
                      <a:noFill/>
                    </a:lnT>
                    <a:lnB>
                      <a:noFill/>
                    </a:lnB>
                    <a:noFill/>
                  </a:tcPr>
                </a:tc>
                <a:extLst>
                  <a:ext uri="{0D108BD9-81ED-4DB2-BD59-A6C34878D82A}">
                    <a16:rowId xmlns:a16="http://schemas.microsoft.com/office/drawing/2014/main" val="859182305"/>
                  </a:ext>
                </a:extLst>
              </a:tr>
              <a:tr h="187154">
                <a:tc>
                  <a:txBody>
                    <a:bodyPr/>
                    <a:lstStyle/>
                    <a:p>
                      <a:pPr algn="l" fontAlgn="b"/>
                      <a:r>
                        <a:rPr lang="es-ES" sz="1100" b="0" i="0" u="none" strike="noStrike">
                          <a:solidFill>
                            <a:srgbClr val="000000"/>
                          </a:solidFill>
                          <a:effectLst/>
                          <a:latin typeface="Calibri" panose="020F0502020204030204" pitchFamily="34" charset="0"/>
                        </a:rPr>
                        <a:t>Comidas</a:t>
                      </a:r>
                    </a:p>
                  </a:txBody>
                  <a:tcPr marL="9358" marR="9358" marT="9358" marB="0" anchor="b">
                    <a:lnL>
                      <a:noFill/>
                    </a:lnL>
                    <a:lnR>
                      <a:noFill/>
                    </a:lnR>
                    <a:lnT>
                      <a:noFill/>
                    </a:lnT>
                    <a:lnB>
                      <a:noFill/>
                    </a:lnB>
                    <a:noFill/>
                  </a:tcPr>
                </a:tc>
                <a:tc>
                  <a:txBody>
                    <a:bodyPr/>
                    <a:lstStyle/>
                    <a:p>
                      <a:pPr algn="r" fontAlgn="b"/>
                      <a:r>
                        <a:rPr lang="es-ES" sz="1100" b="0" i="0" u="none" strike="noStrike">
                          <a:solidFill>
                            <a:srgbClr val="000000"/>
                          </a:solidFill>
                          <a:effectLst/>
                          <a:latin typeface="Calibri" panose="020F0502020204030204" pitchFamily="34" charset="0"/>
                        </a:rPr>
                        <a:t>693,12</a:t>
                      </a:r>
                    </a:p>
                  </a:txBody>
                  <a:tcPr marL="9358" marR="9358" marT="9358" marB="0" anchor="b">
                    <a:lnL>
                      <a:noFill/>
                    </a:lnL>
                    <a:lnR>
                      <a:noFill/>
                    </a:lnR>
                    <a:lnT>
                      <a:noFill/>
                    </a:lnT>
                    <a:lnB>
                      <a:noFill/>
                    </a:lnB>
                    <a:noFill/>
                  </a:tcPr>
                </a:tc>
                <a:tc>
                  <a:txBody>
                    <a:bodyPr/>
                    <a:lstStyle/>
                    <a:p>
                      <a:pPr algn="l" fontAlgn="b"/>
                      <a:endParaRPr lang="es-ES" sz="1100" b="0" i="0" u="none" strike="noStrike">
                        <a:solidFill>
                          <a:srgbClr val="000000"/>
                        </a:solidFill>
                        <a:effectLst/>
                        <a:latin typeface="Calibri" panose="020F0502020204030204" pitchFamily="34" charset="0"/>
                      </a:endParaRPr>
                    </a:p>
                  </a:txBody>
                  <a:tcPr marL="9358" marR="9358" marT="9358" marB="0" anchor="b">
                    <a:lnL>
                      <a:noFill/>
                    </a:lnL>
                    <a:lnR>
                      <a:noFill/>
                    </a:lnR>
                    <a:lnT>
                      <a:noFill/>
                    </a:lnT>
                    <a:lnB>
                      <a:noFill/>
                    </a:lnB>
                    <a:noFill/>
                  </a:tcPr>
                </a:tc>
                <a:tc>
                  <a:txBody>
                    <a:bodyPr/>
                    <a:lstStyle/>
                    <a:p>
                      <a:pPr algn="l" fontAlgn="b"/>
                      <a:r>
                        <a:rPr lang="es-ES" sz="1100" b="0" i="0" u="none" strike="noStrike">
                          <a:solidFill>
                            <a:srgbClr val="000000"/>
                          </a:solidFill>
                          <a:effectLst/>
                          <a:latin typeface="Calibri" panose="020F0502020204030204" pitchFamily="34" charset="0"/>
                        </a:rPr>
                        <a:t>Camisetas</a:t>
                      </a:r>
                    </a:p>
                  </a:txBody>
                  <a:tcPr marL="9358" marR="9358" marT="9358" marB="0" anchor="b">
                    <a:lnL>
                      <a:noFill/>
                    </a:lnL>
                    <a:lnR>
                      <a:noFill/>
                    </a:lnR>
                    <a:lnT>
                      <a:noFill/>
                    </a:lnT>
                    <a:lnB>
                      <a:noFill/>
                    </a:lnB>
                    <a:noFill/>
                  </a:tcPr>
                </a:tc>
                <a:tc>
                  <a:txBody>
                    <a:bodyPr/>
                    <a:lstStyle/>
                    <a:p>
                      <a:pPr algn="r" fontAlgn="b"/>
                      <a:r>
                        <a:rPr lang="es-ES" sz="1100" b="0" i="0" u="none" strike="noStrike">
                          <a:solidFill>
                            <a:srgbClr val="000000"/>
                          </a:solidFill>
                          <a:effectLst/>
                          <a:latin typeface="Calibri" panose="020F0502020204030204" pitchFamily="34" charset="0"/>
                        </a:rPr>
                        <a:t>1.830,97</a:t>
                      </a:r>
                    </a:p>
                  </a:txBody>
                  <a:tcPr marL="9358" marR="9358" marT="9358" marB="0" anchor="b">
                    <a:lnL>
                      <a:noFill/>
                    </a:lnL>
                    <a:lnR>
                      <a:noFill/>
                    </a:lnR>
                    <a:lnT>
                      <a:noFill/>
                    </a:lnT>
                    <a:lnB>
                      <a:noFill/>
                    </a:lnB>
                    <a:noFill/>
                  </a:tcPr>
                </a:tc>
                <a:tc>
                  <a:txBody>
                    <a:bodyPr/>
                    <a:lstStyle/>
                    <a:p>
                      <a:pPr algn="ctr" fontAlgn="b"/>
                      <a:r>
                        <a:rPr lang="es-ES" sz="1100" b="0" i="0" u="none" strike="noStrike">
                          <a:solidFill>
                            <a:srgbClr val="FF0000"/>
                          </a:solidFill>
                          <a:effectLst/>
                          <a:latin typeface="Calibri" panose="020F0502020204030204" pitchFamily="34" charset="0"/>
                        </a:rPr>
                        <a:t>CF</a:t>
                      </a:r>
                    </a:p>
                  </a:txBody>
                  <a:tcPr marL="9358" marR="9358" marT="9358" marB="0" anchor="b">
                    <a:lnL>
                      <a:noFill/>
                    </a:lnL>
                    <a:lnR>
                      <a:noFill/>
                    </a:lnR>
                    <a:lnT>
                      <a:noFill/>
                    </a:lnT>
                    <a:lnB>
                      <a:noFill/>
                    </a:lnB>
                    <a:noFill/>
                  </a:tcPr>
                </a:tc>
                <a:extLst>
                  <a:ext uri="{0D108BD9-81ED-4DB2-BD59-A6C34878D82A}">
                    <a16:rowId xmlns:a16="http://schemas.microsoft.com/office/drawing/2014/main" val="924142197"/>
                  </a:ext>
                </a:extLst>
              </a:tr>
              <a:tr h="187154">
                <a:tc>
                  <a:txBody>
                    <a:bodyPr/>
                    <a:lstStyle/>
                    <a:p>
                      <a:pPr algn="l" fontAlgn="b"/>
                      <a:endParaRPr lang="es-ES" sz="1100" b="0" i="0" u="none" strike="noStrike">
                        <a:solidFill>
                          <a:srgbClr val="000000"/>
                        </a:solidFill>
                        <a:effectLst/>
                        <a:latin typeface="Calibri" panose="020F0502020204030204" pitchFamily="34" charset="0"/>
                      </a:endParaRPr>
                    </a:p>
                  </a:txBody>
                  <a:tcPr marL="9358" marR="9358" marT="9358" marB="0" anchor="b">
                    <a:lnL>
                      <a:noFill/>
                    </a:lnL>
                    <a:lnR>
                      <a:noFill/>
                    </a:lnR>
                    <a:lnT>
                      <a:noFill/>
                    </a:lnT>
                    <a:lnB>
                      <a:noFill/>
                    </a:lnB>
                    <a:noFill/>
                  </a:tcPr>
                </a:tc>
                <a:tc>
                  <a:txBody>
                    <a:bodyPr/>
                    <a:lstStyle/>
                    <a:p>
                      <a:pPr algn="l" fontAlgn="b"/>
                      <a:endParaRPr lang="es-ES" sz="1100" b="0" i="0" u="none" strike="noStrike">
                        <a:solidFill>
                          <a:srgbClr val="000000"/>
                        </a:solidFill>
                        <a:effectLst/>
                        <a:latin typeface="Calibri" panose="020F0502020204030204" pitchFamily="34" charset="0"/>
                      </a:endParaRPr>
                    </a:p>
                  </a:txBody>
                  <a:tcPr marL="9358" marR="9358" marT="9358" marB="0" anchor="b">
                    <a:lnL>
                      <a:noFill/>
                    </a:lnL>
                    <a:lnR>
                      <a:noFill/>
                    </a:lnR>
                    <a:lnT>
                      <a:noFill/>
                    </a:lnT>
                    <a:lnB>
                      <a:noFill/>
                    </a:lnB>
                    <a:noFill/>
                  </a:tcPr>
                </a:tc>
                <a:tc>
                  <a:txBody>
                    <a:bodyPr/>
                    <a:lstStyle/>
                    <a:p>
                      <a:pPr algn="l" fontAlgn="b"/>
                      <a:endParaRPr lang="es-ES" sz="1100" b="0" i="0" u="none" strike="noStrike">
                        <a:solidFill>
                          <a:srgbClr val="000000"/>
                        </a:solidFill>
                        <a:effectLst/>
                        <a:latin typeface="Calibri" panose="020F0502020204030204" pitchFamily="34" charset="0"/>
                      </a:endParaRPr>
                    </a:p>
                  </a:txBody>
                  <a:tcPr marL="9358" marR="9358" marT="9358" marB="0" anchor="b">
                    <a:lnL>
                      <a:noFill/>
                    </a:lnL>
                    <a:lnR>
                      <a:noFill/>
                    </a:lnR>
                    <a:lnT>
                      <a:noFill/>
                    </a:lnT>
                    <a:lnB>
                      <a:noFill/>
                    </a:lnB>
                    <a:noFill/>
                  </a:tcPr>
                </a:tc>
                <a:tc>
                  <a:txBody>
                    <a:bodyPr/>
                    <a:lstStyle/>
                    <a:p>
                      <a:pPr algn="l" fontAlgn="b"/>
                      <a:r>
                        <a:rPr lang="es-ES" sz="1100" b="0" i="0" u="none" strike="noStrike">
                          <a:solidFill>
                            <a:srgbClr val="000000"/>
                          </a:solidFill>
                          <a:effectLst/>
                          <a:latin typeface="Calibri" panose="020F0502020204030204" pitchFamily="34" charset="0"/>
                        </a:rPr>
                        <a:t>Libros oficiales</a:t>
                      </a:r>
                    </a:p>
                  </a:txBody>
                  <a:tcPr marL="9358" marR="9358" marT="9358" marB="0" anchor="b">
                    <a:lnL>
                      <a:noFill/>
                    </a:lnL>
                    <a:lnR>
                      <a:noFill/>
                    </a:lnR>
                    <a:lnT>
                      <a:noFill/>
                    </a:lnT>
                    <a:lnB>
                      <a:noFill/>
                    </a:lnB>
                    <a:noFill/>
                  </a:tcPr>
                </a:tc>
                <a:tc>
                  <a:txBody>
                    <a:bodyPr/>
                    <a:lstStyle/>
                    <a:p>
                      <a:pPr algn="r" fontAlgn="b"/>
                      <a:r>
                        <a:rPr lang="es-ES" sz="1100" b="0" i="0" u="none" strike="noStrike">
                          <a:solidFill>
                            <a:srgbClr val="000000"/>
                          </a:solidFill>
                          <a:effectLst/>
                          <a:latin typeface="Calibri" panose="020F0502020204030204" pitchFamily="34" charset="0"/>
                        </a:rPr>
                        <a:t>34,99</a:t>
                      </a:r>
                    </a:p>
                  </a:txBody>
                  <a:tcPr marL="9358" marR="9358" marT="9358" marB="0" anchor="b">
                    <a:lnL>
                      <a:noFill/>
                    </a:lnL>
                    <a:lnR>
                      <a:noFill/>
                    </a:lnR>
                    <a:lnT>
                      <a:noFill/>
                    </a:lnT>
                    <a:lnB>
                      <a:noFill/>
                    </a:lnB>
                    <a:noFill/>
                  </a:tcPr>
                </a:tc>
                <a:tc>
                  <a:txBody>
                    <a:bodyPr/>
                    <a:lstStyle/>
                    <a:p>
                      <a:pPr algn="ctr" fontAlgn="b"/>
                      <a:r>
                        <a:rPr lang="es-ES" sz="1100" b="0" i="0" u="none" strike="noStrike">
                          <a:solidFill>
                            <a:srgbClr val="FF0000"/>
                          </a:solidFill>
                          <a:effectLst/>
                          <a:latin typeface="Calibri" panose="020F0502020204030204" pitchFamily="34" charset="0"/>
                        </a:rPr>
                        <a:t>CF</a:t>
                      </a:r>
                    </a:p>
                  </a:txBody>
                  <a:tcPr marL="9358" marR="9358" marT="9358" marB="0" anchor="b">
                    <a:lnL>
                      <a:noFill/>
                    </a:lnL>
                    <a:lnR>
                      <a:noFill/>
                    </a:lnR>
                    <a:lnT>
                      <a:noFill/>
                    </a:lnT>
                    <a:lnB>
                      <a:noFill/>
                    </a:lnB>
                    <a:noFill/>
                  </a:tcPr>
                </a:tc>
                <a:extLst>
                  <a:ext uri="{0D108BD9-81ED-4DB2-BD59-A6C34878D82A}">
                    <a16:rowId xmlns:a16="http://schemas.microsoft.com/office/drawing/2014/main" val="3577436790"/>
                  </a:ext>
                </a:extLst>
              </a:tr>
              <a:tr h="187154">
                <a:tc>
                  <a:txBody>
                    <a:bodyPr/>
                    <a:lstStyle/>
                    <a:p>
                      <a:pPr algn="l" fontAlgn="b"/>
                      <a:endParaRPr lang="es-ES" sz="1100" b="0" i="0" u="none" strike="noStrike">
                        <a:solidFill>
                          <a:srgbClr val="000000"/>
                        </a:solidFill>
                        <a:effectLst/>
                        <a:latin typeface="Calibri" panose="020F0502020204030204" pitchFamily="34" charset="0"/>
                      </a:endParaRPr>
                    </a:p>
                  </a:txBody>
                  <a:tcPr marL="9358" marR="9358" marT="9358" marB="0" anchor="b">
                    <a:lnL>
                      <a:noFill/>
                    </a:lnL>
                    <a:lnR>
                      <a:noFill/>
                    </a:lnR>
                    <a:lnT>
                      <a:noFill/>
                    </a:lnT>
                    <a:lnB>
                      <a:noFill/>
                    </a:lnB>
                    <a:noFill/>
                  </a:tcPr>
                </a:tc>
                <a:tc>
                  <a:txBody>
                    <a:bodyPr/>
                    <a:lstStyle/>
                    <a:p>
                      <a:pPr algn="l" fontAlgn="b"/>
                      <a:endParaRPr lang="es-ES" sz="1100" b="0" i="0" u="none" strike="noStrike">
                        <a:solidFill>
                          <a:srgbClr val="000000"/>
                        </a:solidFill>
                        <a:effectLst/>
                        <a:latin typeface="Calibri" panose="020F0502020204030204" pitchFamily="34" charset="0"/>
                      </a:endParaRPr>
                    </a:p>
                  </a:txBody>
                  <a:tcPr marL="9358" marR="9358" marT="9358" marB="0" anchor="b">
                    <a:lnL>
                      <a:noFill/>
                    </a:lnL>
                    <a:lnR>
                      <a:noFill/>
                    </a:lnR>
                    <a:lnT>
                      <a:noFill/>
                    </a:lnT>
                    <a:lnB>
                      <a:noFill/>
                    </a:lnB>
                    <a:noFill/>
                  </a:tcPr>
                </a:tc>
                <a:tc>
                  <a:txBody>
                    <a:bodyPr/>
                    <a:lstStyle/>
                    <a:p>
                      <a:pPr algn="l" fontAlgn="b"/>
                      <a:endParaRPr lang="es-ES" sz="1100" b="0" i="0" u="none" strike="noStrike">
                        <a:solidFill>
                          <a:srgbClr val="000000"/>
                        </a:solidFill>
                        <a:effectLst/>
                        <a:latin typeface="Calibri" panose="020F0502020204030204" pitchFamily="34" charset="0"/>
                      </a:endParaRPr>
                    </a:p>
                  </a:txBody>
                  <a:tcPr marL="9358" marR="9358" marT="9358" marB="0" anchor="b">
                    <a:lnL>
                      <a:noFill/>
                    </a:lnL>
                    <a:lnR>
                      <a:noFill/>
                    </a:lnR>
                    <a:lnT>
                      <a:noFill/>
                    </a:lnT>
                    <a:lnB>
                      <a:noFill/>
                    </a:lnB>
                    <a:noFill/>
                  </a:tcPr>
                </a:tc>
                <a:tc>
                  <a:txBody>
                    <a:bodyPr/>
                    <a:lstStyle/>
                    <a:p>
                      <a:pPr algn="l" fontAlgn="b"/>
                      <a:r>
                        <a:rPr lang="es-ES" sz="1100" b="0" i="0" u="none" strike="noStrike">
                          <a:solidFill>
                            <a:srgbClr val="000000"/>
                          </a:solidFill>
                          <a:effectLst/>
                          <a:latin typeface="Calibri" panose="020F0502020204030204" pitchFamily="34" charset="0"/>
                        </a:rPr>
                        <a:t>Mochilas y escudo</a:t>
                      </a:r>
                    </a:p>
                  </a:txBody>
                  <a:tcPr marL="9358" marR="9358" marT="9358" marB="0" anchor="b">
                    <a:lnL>
                      <a:noFill/>
                    </a:lnL>
                    <a:lnR>
                      <a:noFill/>
                    </a:lnR>
                    <a:lnT>
                      <a:noFill/>
                    </a:lnT>
                    <a:lnB>
                      <a:noFill/>
                    </a:lnB>
                    <a:noFill/>
                  </a:tcPr>
                </a:tc>
                <a:tc>
                  <a:txBody>
                    <a:bodyPr/>
                    <a:lstStyle/>
                    <a:p>
                      <a:pPr algn="r" fontAlgn="b"/>
                      <a:r>
                        <a:rPr lang="es-ES" sz="1100" b="0" i="0" u="none" strike="noStrike">
                          <a:solidFill>
                            <a:srgbClr val="000000"/>
                          </a:solidFill>
                          <a:effectLst/>
                          <a:latin typeface="Calibri" panose="020F0502020204030204" pitchFamily="34" charset="0"/>
                        </a:rPr>
                        <a:t>381,15</a:t>
                      </a:r>
                    </a:p>
                  </a:txBody>
                  <a:tcPr marL="9358" marR="9358" marT="9358" marB="0" anchor="b">
                    <a:lnL>
                      <a:noFill/>
                    </a:lnL>
                    <a:lnR>
                      <a:noFill/>
                    </a:lnR>
                    <a:lnT>
                      <a:noFill/>
                    </a:lnT>
                    <a:lnB>
                      <a:noFill/>
                    </a:lnB>
                    <a:noFill/>
                  </a:tcPr>
                </a:tc>
                <a:tc>
                  <a:txBody>
                    <a:bodyPr/>
                    <a:lstStyle/>
                    <a:p>
                      <a:pPr algn="ctr" fontAlgn="b"/>
                      <a:r>
                        <a:rPr lang="es-ES" sz="1100" b="0" i="0" u="none" strike="noStrike">
                          <a:solidFill>
                            <a:srgbClr val="FF0000"/>
                          </a:solidFill>
                          <a:effectLst/>
                          <a:latin typeface="Calibri" panose="020F0502020204030204" pitchFamily="34" charset="0"/>
                        </a:rPr>
                        <a:t>CV</a:t>
                      </a:r>
                    </a:p>
                  </a:txBody>
                  <a:tcPr marL="9358" marR="9358" marT="9358" marB="0" anchor="b">
                    <a:lnL>
                      <a:noFill/>
                    </a:lnL>
                    <a:lnR>
                      <a:noFill/>
                    </a:lnR>
                    <a:lnT>
                      <a:noFill/>
                    </a:lnT>
                    <a:lnB>
                      <a:noFill/>
                    </a:lnB>
                    <a:noFill/>
                  </a:tcPr>
                </a:tc>
                <a:extLst>
                  <a:ext uri="{0D108BD9-81ED-4DB2-BD59-A6C34878D82A}">
                    <a16:rowId xmlns:a16="http://schemas.microsoft.com/office/drawing/2014/main" val="1034897816"/>
                  </a:ext>
                </a:extLst>
              </a:tr>
              <a:tr h="187154">
                <a:tc>
                  <a:txBody>
                    <a:bodyPr/>
                    <a:lstStyle/>
                    <a:p>
                      <a:pPr algn="l" fontAlgn="b"/>
                      <a:endParaRPr lang="es-ES" sz="1100" b="0" i="0" u="none" strike="noStrike">
                        <a:solidFill>
                          <a:srgbClr val="000000"/>
                        </a:solidFill>
                        <a:effectLst/>
                        <a:latin typeface="Calibri" panose="020F0502020204030204" pitchFamily="34" charset="0"/>
                      </a:endParaRPr>
                    </a:p>
                  </a:txBody>
                  <a:tcPr marL="9358" marR="9358" marT="9358" marB="0" anchor="b">
                    <a:lnL>
                      <a:noFill/>
                    </a:lnL>
                    <a:lnR>
                      <a:noFill/>
                    </a:lnR>
                    <a:lnT>
                      <a:noFill/>
                    </a:lnT>
                    <a:lnB>
                      <a:noFill/>
                    </a:lnB>
                    <a:noFill/>
                  </a:tcPr>
                </a:tc>
                <a:tc>
                  <a:txBody>
                    <a:bodyPr/>
                    <a:lstStyle/>
                    <a:p>
                      <a:pPr algn="l" fontAlgn="b"/>
                      <a:endParaRPr lang="es-ES" sz="1100" b="0" i="0" u="none" strike="noStrike">
                        <a:solidFill>
                          <a:srgbClr val="000000"/>
                        </a:solidFill>
                        <a:effectLst/>
                        <a:latin typeface="Calibri" panose="020F0502020204030204" pitchFamily="34" charset="0"/>
                      </a:endParaRPr>
                    </a:p>
                  </a:txBody>
                  <a:tcPr marL="9358" marR="9358" marT="9358" marB="0" anchor="b">
                    <a:lnL>
                      <a:noFill/>
                    </a:lnL>
                    <a:lnR>
                      <a:noFill/>
                    </a:lnR>
                    <a:lnT>
                      <a:noFill/>
                    </a:lnT>
                    <a:lnB>
                      <a:noFill/>
                    </a:lnB>
                    <a:noFill/>
                  </a:tcPr>
                </a:tc>
                <a:tc>
                  <a:txBody>
                    <a:bodyPr/>
                    <a:lstStyle/>
                    <a:p>
                      <a:pPr algn="l" fontAlgn="b"/>
                      <a:endParaRPr lang="es-ES" sz="1100" b="0" i="0" u="none" strike="noStrike">
                        <a:solidFill>
                          <a:srgbClr val="000000"/>
                        </a:solidFill>
                        <a:effectLst/>
                        <a:latin typeface="Calibri" panose="020F0502020204030204" pitchFamily="34" charset="0"/>
                      </a:endParaRPr>
                    </a:p>
                  </a:txBody>
                  <a:tcPr marL="9358" marR="9358" marT="9358" marB="0" anchor="b">
                    <a:lnL>
                      <a:noFill/>
                    </a:lnL>
                    <a:lnR>
                      <a:noFill/>
                    </a:lnR>
                    <a:lnT>
                      <a:noFill/>
                    </a:lnT>
                    <a:lnB>
                      <a:noFill/>
                    </a:lnB>
                    <a:noFill/>
                  </a:tcPr>
                </a:tc>
                <a:tc>
                  <a:txBody>
                    <a:bodyPr/>
                    <a:lstStyle/>
                    <a:p>
                      <a:pPr algn="l" fontAlgn="b"/>
                      <a:r>
                        <a:rPr lang="es-ES" sz="1100" b="0" i="0" u="none" strike="noStrike">
                          <a:solidFill>
                            <a:srgbClr val="000000"/>
                          </a:solidFill>
                          <a:effectLst/>
                          <a:latin typeface="Calibri" panose="020F0502020204030204" pitchFamily="34" charset="0"/>
                        </a:rPr>
                        <a:t>Cortavientos</a:t>
                      </a:r>
                    </a:p>
                  </a:txBody>
                  <a:tcPr marL="9358" marR="9358" marT="9358" marB="0" anchor="b">
                    <a:lnL>
                      <a:noFill/>
                    </a:lnL>
                    <a:lnR>
                      <a:noFill/>
                    </a:lnR>
                    <a:lnT>
                      <a:noFill/>
                    </a:lnT>
                    <a:lnB>
                      <a:noFill/>
                    </a:lnB>
                    <a:noFill/>
                  </a:tcPr>
                </a:tc>
                <a:tc>
                  <a:txBody>
                    <a:bodyPr/>
                    <a:lstStyle/>
                    <a:p>
                      <a:pPr algn="r" fontAlgn="b"/>
                      <a:r>
                        <a:rPr lang="es-ES" sz="1100" b="0" i="0" u="none" strike="noStrike">
                          <a:solidFill>
                            <a:srgbClr val="000000"/>
                          </a:solidFill>
                          <a:effectLst/>
                          <a:latin typeface="Calibri" panose="020F0502020204030204" pitchFamily="34" charset="0"/>
                        </a:rPr>
                        <a:t>1.263,24</a:t>
                      </a:r>
                    </a:p>
                  </a:txBody>
                  <a:tcPr marL="9358" marR="9358" marT="9358" marB="0" anchor="b">
                    <a:lnL>
                      <a:noFill/>
                    </a:lnL>
                    <a:lnR>
                      <a:noFill/>
                    </a:lnR>
                    <a:lnT>
                      <a:noFill/>
                    </a:lnT>
                    <a:lnB>
                      <a:noFill/>
                    </a:lnB>
                    <a:noFill/>
                  </a:tcPr>
                </a:tc>
                <a:tc>
                  <a:txBody>
                    <a:bodyPr/>
                    <a:lstStyle/>
                    <a:p>
                      <a:pPr algn="ctr" fontAlgn="b"/>
                      <a:r>
                        <a:rPr lang="es-ES" sz="1100" b="0" i="0" u="none" strike="noStrike">
                          <a:solidFill>
                            <a:srgbClr val="FF0000"/>
                          </a:solidFill>
                          <a:effectLst/>
                          <a:latin typeface="Calibri" panose="020F0502020204030204" pitchFamily="34" charset="0"/>
                        </a:rPr>
                        <a:t>CV</a:t>
                      </a:r>
                    </a:p>
                  </a:txBody>
                  <a:tcPr marL="9358" marR="9358" marT="9358" marB="0" anchor="b">
                    <a:lnL>
                      <a:noFill/>
                    </a:lnL>
                    <a:lnR>
                      <a:noFill/>
                    </a:lnR>
                    <a:lnT>
                      <a:noFill/>
                    </a:lnT>
                    <a:lnB>
                      <a:noFill/>
                    </a:lnB>
                    <a:noFill/>
                  </a:tcPr>
                </a:tc>
                <a:extLst>
                  <a:ext uri="{0D108BD9-81ED-4DB2-BD59-A6C34878D82A}">
                    <a16:rowId xmlns:a16="http://schemas.microsoft.com/office/drawing/2014/main" val="1202328159"/>
                  </a:ext>
                </a:extLst>
              </a:tr>
              <a:tr h="187154">
                <a:tc>
                  <a:txBody>
                    <a:bodyPr/>
                    <a:lstStyle/>
                    <a:p>
                      <a:pPr algn="l" fontAlgn="b"/>
                      <a:endParaRPr lang="es-ES" sz="1100" b="0" i="0" u="none" strike="noStrike">
                        <a:solidFill>
                          <a:srgbClr val="000000"/>
                        </a:solidFill>
                        <a:effectLst/>
                        <a:latin typeface="Calibri" panose="020F0502020204030204" pitchFamily="34" charset="0"/>
                      </a:endParaRPr>
                    </a:p>
                  </a:txBody>
                  <a:tcPr marL="9358" marR="9358" marT="9358" marB="0" anchor="b">
                    <a:lnL>
                      <a:noFill/>
                    </a:lnL>
                    <a:lnR>
                      <a:noFill/>
                    </a:lnR>
                    <a:lnT>
                      <a:noFill/>
                    </a:lnT>
                    <a:lnB>
                      <a:noFill/>
                    </a:lnB>
                    <a:noFill/>
                  </a:tcPr>
                </a:tc>
                <a:tc>
                  <a:txBody>
                    <a:bodyPr/>
                    <a:lstStyle/>
                    <a:p>
                      <a:pPr algn="l" fontAlgn="b"/>
                      <a:endParaRPr lang="es-ES" sz="1100" b="0" i="0" u="none" strike="noStrike">
                        <a:solidFill>
                          <a:srgbClr val="000000"/>
                        </a:solidFill>
                        <a:effectLst/>
                        <a:latin typeface="Calibri" panose="020F0502020204030204" pitchFamily="34" charset="0"/>
                      </a:endParaRPr>
                    </a:p>
                  </a:txBody>
                  <a:tcPr marL="9358" marR="9358" marT="9358" marB="0" anchor="b">
                    <a:lnL>
                      <a:noFill/>
                    </a:lnL>
                    <a:lnR>
                      <a:noFill/>
                    </a:lnR>
                    <a:lnT>
                      <a:noFill/>
                    </a:lnT>
                    <a:lnB>
                      <a:noFill/>
                    </a:lnB>
                    <a:noFill/>
                  </a:tcPr>
                </a:tc>
                <a:tc>
                  <a:txBody>
                    <a:bodyPr/>
                    <a:lstStyle/>
                    <a:p>
                      <a:pPr algn="l" fontAlgn="b"/>
                      <a:endParaRPr lang="es-ES" sz="1100" b="0" i="0" u="none" strike="noStrike">
                        <a:solidFill>
                          <a:srgbClr val="000000"/>
                        </a:solidFill>
                        <a:effectLst/>
                        <a:latin typeface="Calibri" panose="020F0502020204030204" pitchFamily="34" charset="0"/>
                      </a:endParaRPr>
                    </a:p>
                  </a:txBody>
                  <a:tcPr marL="9358" marR="9358" marT="9358" marB="0" anchor="b">
                    <a:lnL>
                      <a:noFill/>
                    </a:lnL>
                    <a:lnR>
                      <a:noFill/>
                    </a:lnR>
                    <a:lnT>
                      <a:noFill/>
                    </a:lnT>
                    <a:lnB>
                      <a:noFill/>
                    </a:lnB>
                    <a:noFill/>
                  </a:tcPr>
                </a:tc>
                <a:tc>
                  <a:txBody>
                    <a:bodyPr/>
                    <a:lstStyle/>
                    <a:p>
                      <a:pPr algn="l" fontAlgn="b"/>
                      <a:r>
                        <a:rPr lang="es-ES" sz="1100" b="0" i="0" u="none" strike="noStrike">
                          <a:solidFill>
                            <a:srgbClr val="000000"/>
                          </a:solidFill>
                          <a:effectLst/>
                          <a:latin typeface="Calibri" panose="020F0502020204030204" pitchFamily="34" charset="0"/>
                        </a:rPr>
                        <a:t>Braga cuello</a:t>
                      </a:r>
                    </a:p>
                  </a:txBody>
                  <a:tcPr marL="9358" marR="9358" marT="9358" marB="0" anchor="b">
                    <a:lnL>
                      <a:noFill/>
                    </a:lnL>
                    <a:lnR>
                      <a:noFill/>
                    </a:lnR>
                    <a:lnT>
                      <a:noFill/>
                    </a:lnT>
                    <a:lnB>
                      <a:noFill/>
                    </a:lnB>
                    <a:noFill/>
                  </a:tcPr>
                </a:tc>
                <a:tc>
                  <a:txBody>
                    <a:bodyPr/>
                    <a:lstStyle/>
                    <a:p>
                      <a:pPr algn="r" fontAlgn="b"/>
                      <a:r>
                        <a:rPr lang="es-ES" sz="1100" b="0" i="0" u="none" strike="noStrike">
                          <a:solidFill>
                            <a:srgbClr val="000000"/>
                          </a:solidFill>
                          <a:effectLst/>
                          <a:latin typeface="Calibri" panose="020F0502020204030204" pitchFamily="34" charset="0"/>
                        </a:rPr>
                        <a:t>312,18</a:t>
                      </a:r>
                    </a:p>
                  </a:txBody>
                  <a:tcPr marL="9358" marR="9358" marT="9358" marB="0" anchor="b">
                    <a:lnL>
                      <a:noFill/>
                    </a:lnL>
                    <a:lnR>
                      <a:noFill/>
                    </a:lnR>
                    <a:lnT>
                      <a:noFill/>
                    </a:lnT>
                    <a:lnB>
                      <a:noFill/>
                    </a:lnB>
                    <a:noFill/>
                  </a:tcPr>
                </a:tc>
                <a:tc>
                  <a:txBody>
                    <a:bodyPr/>
                    <a:lstStyle/>
                    <a:p>
                      <a:pPr algn="ctr" fontAlgn="b"/>
                      <a:r>
                        <a:rPr lang="es-ES" sz="1100" b="0" i="0" u="none" strike="noStrike">
                          <a:solidFill>
                            <a:srgbClr val="FF0000"/>
                          </a:solidFill>
                          <a:effectLst/>
                          <a:latin typeface="Calibri" panose="020F0502020204030204" pitchFamily="34" charset="0"/>
                        </a:rPr>
                        <a:t>CV</a:t>
                      </a:r>
                    </a:p>
                  </a:txBody>
                  <a:tcPr marL="9358" marR="9358" marT="9358" marB="0" anchor="b">
                    <a:lnL>
                      <a:noFill/>
                    </a:lnL>
                    <a:lnR>
                      <a:noFill/>
                    </a:lnR>
                    <a:lnT>
                      <a:noFill/>
                    </a:lnT>
                    <a:lnB>
                      <a:noFill/>
                    </a:lnB>
                    <a:noFill/>
                  </a:tcPr>
                </a:tc>
                <a:extLst>
                  <a:ext uri="{0D108BD9-81ED-4DB2-BD59-A6C34878D82A}">
                    <a16:rowId xmlns:a16="http://schemas.microsoft.com/office/drawing/2014/main" val="22772396"/>
                  </a:ext>
                </a:extLst>
              </a:tr>
              <a:tr h="187154">
                <a:tc>
                  <a:txBody>
                    <a:bodyPr/>
                    <a:lstStyle/>
                    <a:p>
                      <a:pPr algn="l" fontAlgn="b"/>
                      <a:endParaRPr lang="es-ES" sz="1100" b="0" i="0" u="none" strike="noStrike">
                        <a:solidFill>
                          <a:srgbClr val="000000"/>
                        </a:solidFill>
                        <a:effectLst/>
                        <a:latin typeface="Calibri" panose="020F0502020204030204" pitchFamily="34" charset="0"/>
                      </a:endParaRPr>
                    </a:p>
                  </a:txBody>
                  <a:tcPr marL="9358" marR="9358" marT="9358" marB="0" anchor="b">
                    <a:lnL>
                      <a:noFill/>
                    </a:lnL>
                    <a:lnR>
                      <a:noFill/>
                    </a:lnR>
                    <a:lnT>
                      <a:noFill/>
                    </a:lnT>
                    <a:lnB>
                      <a:noFill/>
                    </a:lnB>
                    <a:noFill/>
                  </a:tcPr>
                </a:tc>
                <a:tc>
                  <a:txBody>
                    <a:bodyPr/>
                    <a:lstStyle/>
                    <a:p>
                      <a:pPr algn="l" fontAlgn="b"/>
                      <a:endParaRPr lang="es-ES" sz="1100" b="0" i="0" u="none" strike="noStrike">
                        <a:solidFill>
                          <a:srgbClr val="000000"/>
                        </a:solidFill>
                        <a:effectLst/>
                        <a:latin typeface="Calibri" panose="020F0502020204030204" pitchFamily="34" charset="0"/>
                      </a:endParaRPr>
                    </a:p>
                  </a:txBody>
                  <a:tcPr marL="9358" marR="9358" marT="9358" marB="0" anchor="b">
                    <a:lnL>
                      <a:noFill/>
                    </a:lnL>
                    <a:lnR>
                      <a:noFill/>
                    </a:lnR>
                    <a:lnT>
                      <a:noFill/>
                    </a:lnT>
                    <a:lnB>
                      <a:noFill/>
                    </a:lnB>
                    <a:noFill/>
                  </a:tcPr>
                </a:tc>
                <a:tc>
                  <a:txBody>
                    <a:bodyPr/>
                    <a:lstStyle/>
                    <a:p>
                      <a:pPr algn="l" fontAlgn="b"/>
                      <a:endParaRPr lang="es-ES" sz="1100" b="0" i="0" u="none" strike="noStrike">
                        <a:solidFill>
                          <a:srgbClr val="000000"/>
                        </a:solidFill>
                        <a:effectLst/>
                        <a:latin typeface="Calibri" panose="020F0502020204030204" pitchFamily="34" charset="0"/>
                      </a:endParaRPr>
                    </a:p>
                  </a:txBody>
                  <a:tcPr marL="9358" marR="9358" marT="9358" marB="0" anchor="b">
                    <a:lnL>
                      <a:noFill/>
                    </a:lnL>
                    <a:lnR>
                      <a:noFill/>
                    </a:lnR>
                    <a:lnT>
                      <a:noFill/>
                    </a:lnT>
                    <a:lnB>
                      <a:noFill/>
                    </a:lnB>
                    <a:noFill/>
                  </a:tcPr>
                </a:tc>
                <a:tc>
                  <a:txBody>
                    <a:bodyPr/>
                    <a:lstStyle/>
                    <a:p>
                      <a:pPr algn="l" fontAlgn="b"/>
                      <a:r>
                        <a:rPr lang="es-ES" sz="1100" b="0" i="0" u="none" strike="noStrike">
                          <a:solidFill>
                            <a:srgbClr val="000000"/>
                          </a:solidFill>
                          <a:effectLst/>
                          <a:latin typeface="Calibri" panose="020F0502020204030204" pitchFamily="34" charset="0"/>
                        </a:rPr>
                        <a:t>Pañuelos</a:t>
                      </a:r>
                    </a:p>
                  </a:txBody>
                  <a:tcPr marL="9358" marR="9358" marT="9358" marB="0" anchor="b">
                    <a:lnL>
                      <a:noFill/>
                    </a:lnL>
                    <a:lnR>
                      <a:noFill/>
                    </a:lnR>
                    <a:lnT>
                      <a:noFill/>
                    </a:lnT>
                    <a:lnB>
                      <a:noFill/>
                    </a:lnB>
                    <a:noFill/>
                  </a:tcPr>
                </a:tc>
                <a:tc>
                  <a:txBody>
                    <a:bodyPr/>
                    <a:lstStyle/>
                    <a:p>
                      <a:pPr algn="r" fontAlgn="b"/>
                      <a:r>
                        <a:rPr lang="es-ES" sz="1100" b="0" i="0" u="none" strike="noStrike">
                          <a:solidFill>
                            <a:srgbClr val="000000"/>
                          </a:solidFill>
                          <a:effectLst/>
                          <a:latin typeface="Calibri" panose="020F0502020204030204" pitchFamily="34" charset="0"/>
                        </a:rPr>
                        <a:t>143,99</a:t>
                      </a:r>
                    </a:p>
                  </a:txBody>
                  <a:tcPr marL="9358" marR="9358" marT="9358" marB="0" anchor="b">
                    <a:lnL>
                      <a:noFill/>
                    </a:lnL>
                    <a:lnR>
                      <a:noFill/>
                    </a:lnR>
                    <a:lnT>
                      <a:noFill/>
                    </a:lnT>
                    <a:lnB>
                      <a:noFill/>
                    </a:lnB>
                    <a:noFill/>
                  </a:tcPr>
                </a:tc>
                <a:tc>
                  <a:txBody>
                    <a:bodyPr/>
                    <a:lstStyle/>
                    <a:p>
                      <a:pPr algn="ctr" fontAlgn="b"/>
                      <a:r>
                        <a:rPr lang="es-ES" sz="1100" b="0" i="0" u="none" strike="noStrike">
                          <a:solidFill>
                            <a:srgbClr val="FF0000"/>
                          </a:solidFill>
                          <a:effectLst/>
                          <a:latin typeface="Calibri" panose="020F0502020204030204" pitchFamily="34" charset="0"/>
                        </a:rPr>
                        <a:t>CV</a:t>
                      </a:r>
                    </a:p>
                  </a:txBody>
                  <a:tcPr marL="9358" marR="9358" marT="9358" marB="0" anchor="b">
                    <a:lnL>
                      <a:noFill/>
                    </a:lnL>
                    <a:lnR>
                      <a:noFill/>
                    </a:lnR>
                    <a:lnT>
                      <a:noFill/>
                    </a:lnT>
                    <a:lnB>
                      <a:noFill/>
                    </a:lnB>
                    <a:noFill/>
                  </a:tcPr>
                </a:tc>
                <a:extLst>
                  <a:ext uri="{0D108BD9-81ED-4DB2-BD59-A6C34878D82A}">
                    <a16:rowId xmlns:a16="http://schemas.microsoft.com/office/drawing/2014/main" val="1436872441"/>
                  </a:ext>
                </a:extLst>
              </a:tr>
              <a:tr h="187154">
                <a:tc>
                  <a:txBody>
                    <a:bodyPr/>
                    <a:lstStyle/>
                    <a:p>
                      <a:pPr algn="l" fontAlgn="b"/>
                      <a:endParaRPr lang="es-ES" sz="1100" b="0" i="0" u="none" strike="noStrike">
                        <a:solidFill>
                          <a:srgbClr val="000000"/>
                        </a:solidFill>
                        <a:effectLst/>
                        <a:latin typeface="Calibri" panose="020F0502020204030204" pitchFamily="34" charset="0"/>
                      </a:endParaRPr>
                    </a:p>
                  </a:txBody>
                  <a:tcPr marL="9358" marR="9358" marT="9358" marB="0" anchor="b">
                    <a:lnL>
                      <a:noFill/>
                    </a:lnL>
                    <a:lnR>
                      <a:noFill/>
                    </a:lnR>
                    <a:lnT>
                      <a:noFill/>
                    </a:lnT>
                    <a:lnB>
                      <a:noFill/>
                    </a:lnB>
                    <a:noFill/>
                  </a:tcPr>
                </a:tc>
                <a:tc>
                  <a:txBody>
                    <a:bodyPr/>
                    <a:lstStyle/>
                    <a:p>
                      <a:pPr algn="l" fontAlgn="b"/>
                      <a:endParaRPr lang="es-ES" sz="1100" b="0" i="0" u="none" strike="noStrike">
                        <a:solidFill>
                          <a:srgbClr val="000000"/>
                        </a:solidFill>
                        <a:effectLst/>
                        <a:latin typeface="Calibri" panose="020F0502020204030204" pitchFamily="34" charset="0"/>
                      </a:endParaRPr>
                    </a:p>
                  </a:txBody>
                  <a:tcPr marL="9358" marR="9358" marT="9358" marB="0" anchor="b">
                    <a:lnL>
                      <a:noFill/>
                    </a:lnL>
                    <a:lnR>
                      <a:noFill/>
                    </a:lnR>
                    <a:lnT>
                      <a:noFill/>
                    </a:lnT>
                    <a:lnB>
                      <a:noFill/>
                    </a:lnB>
                    <a:noFill/>
                  </a:tcPr>
                </a:tc>
                <a:tc>
                  <a:txBody>
                    <a:bodyPr/>
                    <a:lstStyle/>
                    <a:p>
                      <a:pPr algn="l" fontAlgn="b"/>
                      <a:endParaRPr lang="es-ES" sz="1100" b="0" i="0" u="none" strike="noStrike">
                        <a:solidFill>
                          <a:srgbClr val="000000"/>
                        </a:solidFill>
                        <a:effectLst/>
                        <a:latin typeface="Calibri" panose="020F0502020204030204" pitchFamily="34" charset="0"/>
                      </a:endParaRPr>
                    </a:p>
                  </a:txBody>
                  <a:tcPr marL="9358" marR="9358" marT="9358" marB="0" anchor="b">
                    <a:lnL>
                      <a:noFill/>
                    </a:lnL>
                    <a:lnR>
                      <a:noFill/>
                    </a:lnR>
                    <a:lnT>
                      <a:noFill/>
                    </a:lnT>
                    <a:lnB>
                      <a:noFill/>
                    </a:lnB>
                    <a:noFill/>
                  </a:tcPr>
                </a:tc>
                <a:tc>
                  <a:txBody>
                    <a:bodyPr/>
                    <a:lstStyle/>
                    <a:p>
                      <a:pPr algn="l" fontAlgn="b"/>
                      <a:r>
                        <a:rPr lang="es-ES" sz="1100" b="0" i="0" u="none" strike="noStrike">
                          <a:solidFill>
                            <a:srgbClr val="000000"/>
                          </a:solidFill>
                          <a:effectLst/>
                          <a:latin typeface="Calibri" panose="020F0502020204030204" pitchFamily="34" charset="0"/>
                        </a:rPr>
                        <a:t>Tarjeta club</a:t>
                      </a:r>
                    </a:p>
                  </a:txBody>
                  <a:tcPr marL="9358" marR="9358" marT="9358" marB="0" anchor="b">
                    <a:lnL>
                      <a:noFill/>
                    </a:lnL>
                    <a:lnR>
                      <a:noFill/>
                    </a:lnR>
                    <a:lnT>
                      <a:noFill/>
                    </a:lnT>
                    <a:lnB>
                      <a:noFill/>
                    </a:lnB>
                    <a:noFill/>
                  </a:tcPr>
                </a:tc>
                <a:tc>
                  <a:txBody>
                    <a:bodyPr/>
                    <a:lstStyle/>
                    <a:p>
                      <a:pPr algn="r" fontAlgn="b"/>
                      <a:r>
                        <a:rPr lang="es-ES" sz="1100" b="0" i="0" u="none" strike="noStrike">
                          <a:solidFill>
                            <a:srgbClr val="000000"/>
                          </a:solidFill>
                          <a:effectLst/>
                          <a:latin typeface="Calibri" panose="020F0502020204030204" pitchFamily="34" charset="0"/>
                        </a:rPr>
                        <a:t>265,84</a:t>
                      </a:r>
                    </a:p>
                  </a:txBody>
                  <a:tcPr marL="9358" marR="9358" marT="9358" marB="0" anchor="b">
                    <a:lnL>
                      <a:noFill/>
                    </a:lnL>
                    <a:lnR>
                      <a:noFill/>
                    </a:lnR>
                    <a:lnT>
                      <a:noFill/>
                    </a:lnT>
                    <a:lnB>
                      <a:noFill/>
                    </a:lnB>
                    <a:noFill/>
                  </a:tcPr>
                </a:tc>
                <a:tc>
                  <a:txBody>
                    <a:bodyPr/>
                    <a:lstStyle/>
                    <a:p>
                      <a:pPr algn="ctr" fontAlgn="b"/>
                      <a:r>
                        <a:rPr lang="es-ES" sz="1100" b="0" i="0" u="none" strike="noStrike">
                          <a:solidFill>
                            <a:srgbClr val="FF0000"/>
                          </a:solidFill>
                          <a:effectLst/>
                          <a:latin typeface="Calibri" panose="020F0502020204030204" pitchFamily="34" charset="0"/>
                        </a:rPr>
                        <a:t>CV</a:t>
                      </a:r>
                    </a:p>
                  </a:txBody>
                  <a:tcPr marL="9358" marR="9358" marT="9358" marB="0" anchor="b">
                    <a:lnL>
                      <a:noFill/>
                    </a:lnL>
                    <a:lnR>
                      <a:noFill/>
                    </a:lnR>
                    <a:lnT>
                      <a:noFill/>
                    </a:lnT>
                    <a:lnB>
                      <a:noFill/>
                    </a:lnB>
                    <a:noFill/>
                  </a:tcPr>
                </a:tc>
                <a:extLst>
                  <a:ext uri="{0D108BD9-81ED-4DB2-BD59-A6C34878D82A}">
                    <a16:rowId xmlns:a16="http://schemas.microsoft.com/office/drawing/2014/main" val="2369318519"/>
                  </a:ext>
                </a:extLst>
              </a:tr>
              <a:tr h="187154">
                <a:tc>
                  <a:txBody>
                    <a:bodyPr/>
                    <a:lstStyle/>
                    <a:p>
                      <a:pPr algn="l" fontAlgn="b"/>
                      <a:endParaRPr lang="es-ES" sz="1100" b="0" i="0" u="none" strike="noStrike">
                        <a:solidFill>
                          <a:srgbClr val="000000"/>
                        </a:solidFill>
                        <a:effectLst/>
                        <a:latin typeface="Calibri" panose="020F0502020204030204" pitchFamily="34" charset="0"/>
                      </a:endParaRPr>
                    </a:p>
                  </a:txBody>
                  <a:tcPr marL="9358" marR="9358" marT="9358" marB="0" anchor="b">
                    <a:lnL>
                      <a:noFill/>
                    </a:lnL>
                    <a:lnR>
                      <a:noFill/>
                    </a:lnR>
                    <a:lnT>
                      <a:noFill/>
                    </a:lnT>
                    <a:lnB>
                      <a:noFill/>
                    </a:lnB>
                    <a:noFill/>
                  </a:tcPr>
                </a:tc>
                <a:tc>
                  <a:txBody>
                    <a:bodyPr/>
                    <a:lstStyle/>
                    <a:p>
                      <a:pPr algn="l" fontAlgn="b"/>
                      <a:endParaRPr lang="es-ES" sz="1100" b="0" i="0" u="none" strike="noStrike">
                        <a:solidFill>
                          <a:srgbClr val="000000"/>
                        </a:solidFill>
                        <a:effectLst/>
                        <a:latin typeface="Calibri" panose="020F0502020204030204" pitchFamily="34" charset="0"/>
                      </a:endParaRPr>
                    </a:p>
                  </a:txBody>
                  <a:tcPr marL="9358" marR="9358" marT="9358" marB="0" anchor="b">
                    <a:lnL>
                      <a:noFill/>
                    </a:lnL>
                    <a:lnR>
                      <a:noFill/>
                    </a:lnR>
                    <a:lnT>
                      <a:noFill/>
                    </a:lnT>
                    <a:lnB>
                      <a:noFill/>
                    </a:lnB>
                    <a:noFill/>
                  </a:tcPr>
                </a:tc>
                <a:tc>
                  <a:txBody>
                    <a:bodyPr/>
                    <a:lstStyle/>
                    <a:p>
                      <a:pPr algn="l" fontAlgn="b"/>
                      <a:endParaRPr lang="es-ES" sz="1100" b="0" i="0" u="none" strike="noStrike">
                        <a:solidFill>
                          <a:srgbClr val="000000"/>
                        </a:solidFill>
                        <a:effectLst/>
                        <a:latin typeface="Calibri" panose="020F0502020204030204" pitchFamily="34" charset="0"/>
                      </a:endParaRPr>
                    </a:p>
                  </a:txBody>
                  <a:tcPr marL="9358" marR="9358" marT="9358" marB="0" anchor="b">
                    <a:lnL>
                      <a:noFill/>
                    </a:lnL>
                    <a:lnR>
                      <a:noFill/>
                    </a:lnR>
                    <a:lnT>
                      <a:noFill/>
                    </a:lnT>
                    <a:lnB>
                      <a:noFill/>
                    </a:lnB>
                    <a:noFill/>
                  </a:tcPr>
                </a:tc>
                <a:tc>
                  <a:txBody>
                    <a:bodyPr/>
                    <a:lstStyle/>
                    <a:p>
                      <a:pPr algn="l" fontAlgn="b"/>
                      <a:r>
                        <a:rPr lang="es-ES" sz="1100" b="0" i="0" u="none" strike="noStrike">
                          <a:solidFill>
                            <a:srgbClr val="000000"/>
                          </a:solidFill>
                          <a:effectLst/>
                          <a:latin typeface="Calibri" panose="020F0502020204030204" pitchFamily="34" charset="0"/>
                        </a:rPr>
                        <a:t>Gtos comida</a:t>
                      </a:r>
                    </a:p>
                  </a:txBody>
                  <a:tcPr marL="9358" marR="9358" marT="9358" marB="0" anchor="b">
                    <a:lnL>
                      <a:noFill/>
                    </a:lnL>
                    <a:lnR>
                      <a:noFill/>
                    </a:lnR>
                    <a:lnT>
                      <a:noFill/>
                    </a:lnT>
                    <a:lnB>
                      <a:noFill/>
                    </a:lnB>
                    <a:noFill/>
                  </a:tcPr>
                </a:tc>
                <a:tc>
                  <a:txBody>
                    <a:bodyPr/>
                    <a:lstStyle/>
                    <a:p>
                      <a:pPr algn="r" fontAlgn="b"/>
                      <a:r>
                        <a:rPr lang="es-ES" sz="1100" b="0" i="0" u="none" strike="noStrike">
                          <a:solidFill>
                            <a:srgbClr val="000000"/>
                          </a:solidFill>
                          <a:effectLst/>
                          <a:latin typeface="Calibri" panose="020F0502020204030204" pitchFamily="34" charset="0"/>
                        </a:rPr>
                        <a:t>283,17</a:t>
                      </a:r>
                    </a:p>
                  </a:txBody>
                  <a:tcPr marL="9358" marR="9358" marT="9358" marB="0" anchor="b">
                    <a:lnL>
                      <a:noFill/>
                    </a:lnL>
                    <a:lnR>
                      <a:noFill/>
                    </a:lnR>
                    <a:lnT>
                      <a:noFill/>
                    </a:lnT>
                    <a:lnB>
                      <a:noFill/>
                    </a:lnB>
                    <a:noFill/>
                  </a:tcPr>
                </a:tc>
                <a:tc>
                  <a:txBody>
                    <a:bodyPr/>
                    <a:lstStyle/>
                    <a:p>
                      <a:pPr algn="ctr" fontAlgn="b"/>
                      <a:r>
                        <a:rPr lang="es-ES" sz="1100" b="0" i="0" u="none" strike="noStrike">
                          <a:solidFill>
                            <a:srgbClr val="FF0000"/>
                          </a:solidFill>
                          <a:effectLst/>
                          <a:latin typeface="Calibri" panose="020F0502020204030204" pitchFamily="34" charset="0"/>
                        </a:rPr>
                        <a:t>CV</a:t>
                      </a:r>
                    </a:p>
                  </a:txBody>
                  <a:tcPr marL="9358" marR="9358" marT="9358" marB="0" anchor="b">
                    <a:lnL>
                      <a:noFill/>
                    </a:lnL>
                    <a:lnR>
                      <a:noFill/>
                    </a:lnR>
                    <a:lnT>
                      <a:noFill/>
                    </a:lnT>
                    <a:lnB>
                      <a:noFill/>
                    </a:lnB>
                    <a:noFill/>
                  </a:tcPr>
                </a:tc>
                <a:extLst>
                  <a:ext uri="{0D108BD9-81ED-4DB2-BD59-A6C34878D82A}">
                    <a16:rowId xmlns:a16="http://schemas.microsoft.com/office/drawing/2014/main" val="2638896789"/>
                  </a:ext>
                </a:extLst>
              </a:tr>
              <a:tr h="187154">
                <a:tc>
                  <a:txBody>
                    <a:bodyPr/>
                    <a:lstStyle/>
                    <a:p>
                      <a:pPr algn="l" fontAlgn="b"/>
                      <a:endParaRPr lang="es-ES" sz="1100" b="0" i="0" u="none" strike="noStrike">
                        <a:solidFill>
                          <a:srgbClr val="000000"/>
                        </a:solidFill>
                        <a:effectLst/>
                        <a:latin typeface="Calibri" panose="020F0502020204030204" pitchFamily="34" charset="0"/>
                      </a:endParaRPr>
                    </a:p>
                  </a:txBody>
                  <a:tcPr marL="9358" marR="9358" marT="9358" marB="0" anchor="b">
                    <a:lnL>
                      <a:noFill/>
                    </a:lnL>
                    <a:lnR>
                      <a:noFill/>
                    </a:lnR>
                    <a:lnT>
                      <a:noFill/>
                    </a:lnT>
                    <a:lnB>
                      <a:noFill/>
                    </a:lnB>
                    <a:noFill/>
                  </a:tcPr>
                </a:tc>
                <a:tc>
                  <a:txBody>
                    <a:bodyPr/>
                    <a:lstStyle/>
                    <a:p>
                      <a:pPr algn="l" fontAlgn="b"/>
                      <a:endParaRPr lang="es-ES" sz="1100" b="0" i="0" u="none" strike="noStrike">
                        <a:solidFill>
                          <a:srgbClr val="000000"/>
                        </a:solidFill>
                        <a:effectLst/>
                        <a:latin typeface="Calibri" panose="020F0502020204030204" pitchFamily="34" charset="0"/>
                      </a:endParaRPr>
                    </a:p>
                  </a:txBody>
                  <a:tcPr marL="9358" marR="9358" marT="9358" marB="0" anchor="b">
                    <a:lnL>
                      <a:noFill/>
                    </a:lnL>
                    <a:lnR>
                      <a:noFill/>
                    </a:lnR>
                    <a:lnT>
                      <a:noFill/>
                    </a:lnT>
                    <a:lnB>
                      <a:noFill/>
                    </a:lnB>
                    <a:noFill/>
                  </a:tcPr>
                </a:tc>
                <a:tc>
                  <a:txBody>
                    <a:bodyPr/>
                    <a:lstStyle/>
                    <a:p>
                      <a:pPr algn="l" fontAlgn="b"/>
                      <a:endParaRPr lang="es-ES" sz="1100" b="0" i="0" u="none" strike="noStrike">
                        <a:solidFill>
                          <a:srgbClr val="000000"/>
                        </a:solidFill>
                        <a:effectLst/>
                        <a:latin typeface="Calibri" panose="020F0502020204030204" pitchFamily="34" charset="0"/>
                      </a:endParaRPr>
                    </a:p>
                  </a:txBody>
                  <a:tcPr marL="9358" marR="9358" marT="9358" marB="0" anchor="b">
                    <a:lnL>
                      <a:noFill/>
                    </a:lnL>
                    <a:lnR>
                      <a:noFill/>
                    </a:lnR>
                    <a:lnT>
                      <a:noFill/>
                    </a:lnT>
                    <a:lnB>
                      <a:noFill/>
                    </a:lnB>
                    <a:noFill/>
                  </a:tcPr>
                </a:tc>
                <a:tc>
                  <a:txBody>
                    <a:bodyPr/>
                    <a:lstStyle/>
                    <a:p>
                      <a:pPr algn="l" fontAlgn="b"/>
                      <a:r>
                        <a:rPr lang="es-ES" sz="1100" b="0" i="0" u="none" strike="noStrike">
                          <a:solidFill>
                            <a:srgbClr val="000000"/>
                          </a:solidFill>
                          <a:effectLst/>
                          <a:latin typeface="Calibri" panose="020F0502020204030204" pitchFamily="34" charset="0"/>
                        </a:rPr>
                        <a:t>Otros</a:t>
                      </a:r>
                    </a:p>
                  </a:txBody>
                  <a:tcPr marL="9358" marR="9358" marT="9358" marB="0" anchor="b">
                    <a:lnL>
                      <a:noFill/>
                    </a:lnL>
                    <a:lnR>
                      <a:noFill/>
                    </a:lnR>
                    <a:lnT>
                      <a:noFill/>
                    </a:lnT>
                    <a:lnB>
                      <a:noFill/>
                    </a:lnB>
                    <a:noFill/>
                  </a:tcPr>
                </a:tc>
                <a:tc>
                  <a:txBody>
                    <a:bodyPr/>
                    <a:lstStyle/>
                    <a:p>
                      <a:pPr algn="r" fontAlgn="b"/>
                      <a:r>
                        <a:rPr lang="es-ES" sz="1100" b="0" i="0" u="none" strike="noStrike">
                          <a:solidFill>
                            <a:srgbClr val="000000"/>
                          </a:solidFill>
                          <a:effectLst/>
                          <a:latin typeface="Calibri" panose="020F0502020204030204" pitchFamily="34" charset="0"/>
                        </a:rPr>
                        <a:t>353,61</a:t>
                      </a:r>
                    </a:p>
                  </a:txBody>
                  <a:tcPr marL="9358" marR="9358" marT="9358" marB="0" anchor="b">
                    <a:lnL>
                      <a:noFill/>
                    </a:lnL>
                    <a:lnR>
                      <a:noFill/>
                    </a:lnR>
                    <a:lnT>
                      <a:noFill/>
                    </a:lnT>
                    <a:lnB>
                      <a:noFill/>
                    </a:lnB>
                    <a:noFill/>
                  </a:tcPr>
                </a:tc>
                <a:tc>
                  <a:txBody>
                    <a:bodyPr/>
                    <a:lstStyle/>
                    <a:p>
                      <a:pPr algn="ctr" fontAlgn="b"/>
                      <a:r>
                        <a:rPr lang="es-ES" sz="1100" b="0" i="0" u="none" strike="noStrike">
                          <a:solidFill>
                            <a:srgbClr val="FF0000"/>
                          </a:solidFill>
                          <a:effectLst/>
                          <a:latin typeface="Calibri" panose="020F0502020204030204" pitchFamily="34" charset="0"/>
                        </a:rPr>
                        <a:t>CF</a:t>
                      </a:r>
                    </a:p>
                  </a:txBody>
                  <a:tcPr marL="9358" marR="9358" marT="9358" marB="0" anchor="b">
                    <a:lnL>
                      <a:noFill/>
                    </a:lnL>
                    <a:lnR>
                      <a:noFill/>
                    </a:lnR>
                    <a:lnT>
                      <a:noFill/>
                    </a:lnT>
                    <a:lnB>
                      <a:noFill/>
                    </a:lnB>
                    <a:noFill/>
                  </a:tcPr>
                </a:tc>
                <a:extLst>
                  <a:ext uri="{0D108BD9-81ED-4DB2-BD59-A6C34878D82A}">
                    <a16:rowId xmlns:a16="http://schemas.microsoft.com/office/drawing/2014/main" val="3864539915"/>
                  </a:ext>
                </a:extLst>
              </a:tr>
              <a:tr h="187154">
                <a:tc>
                  <a:txBody>
                    <a:bodyPr/>
                    <a:lstStyle/>
                    <a:p>
                      <a:pPr algn="l" fontAlgn="b"/>
                      <a:endParaRPr lang="es-ES" sz="1100" b="1" i="0" u="none" strike="noStrike">
                        <a:solidFill>
                          <a:srgbClr val="000000"/>
                        </a:solidFill>
                        <a:effectLst/>
                        <a:latin typeface="Calibri" panose="020F0502020204030204" pitchFamily="34" charset="0"/>
                      </a:endParaRPr>
                    </a:p>
                  </a:txBody>
                  <a:tcPr marL="9358" marR="9358" marT="9358" marB="0" anchor="b">
                    <a:lnL>
                      <a:noFill/>
                    </a:lnL>
                    <a:lnR>
                      <a:noFill/>
                    </a:lnR>
                    <a:lnT>
                      <a:noFill/>
                    </a:lnT>
                    <a:lnB>
                      <a:noFill/>
                    </a:lnB>
                    <a:noFill/>
                  </a:tcPr>
                </a:tc>
                <a:tc>
                  <a:txBody>
                    <a:bodyPr/>
                    <a:lstStyle/>
                    <a:p>
                      <a:pPr algn="l" fontAlgn="b"/>
                      <a:endParaRPr lang="es-ES" sz="1100" b="1" i="0" u="none" strike="noStrike">
                        <a:solidFill>
                          <a:srgbClr val="000000"/>
                        </a:solidFill>
                        <a:effectLst/>
                        <a:latin typeface="Calibri" panose="020F0502020204030204" pitchFamily="34" charset="0"/>
                      </a:endParaRPr>
                    </a:p>
                  </a:txBody>
                  <a:tcPr marL="9358" marR="9358" marT="9358" marB="0" anchor="b">
                    <a:lnL>
                      <a:noFill/>
                    </a:lnL>
                    <a:lnR>
                      <a:noFill/>
                    </a:lnR>
                    <a:lnT>
                      <a:noFill/>
                    </a:lnT>
                    <a:lnB>
                      <a:noFill/>
                    </a:lnB>
                    <a:noFill/>
                  </a:tcPr>
                </a:tc>
                <a:tc>
                  <a:txBody>
                    <a:bodyPr/>
                    <a:lstStyle/>
                    <a:p>
                      <a:pPr algn="l" fontAlgn="b"/>
                      <a:endParaRPr lang="es-ES" sz="1100" b="1" i="0" u="none" strike="noStrike">
                        <a:solidFill>
                          <a:srgbClr val="000000"/>
                        </a:solidFill>
                        <a:effectLst/>
                        <a:latin typeface="Calibri" panose="020F0502020204030204" pitchFamily="34" charset="0"/>
                      </a:endParaRPr>
                    </a:p>
                  </a:txBody>
                  <a:tcPr marL="9358" marR="9358" marT="9358" marB="0" anchor="b">
                    <a:lnL>
                      <a:noFill/>
                    </a:lnL>
                    <a:lnR>
                      <a:noFill/>
                    </a:lnR>
                    <a:lnT>
                      <a:noFill/>
                    </a:lnT>
                    <a:lnB>
                      <a:noFill/>
                    </a:lnB>
                    <a:noFill/>
                  </a:tcPr>
                </a:tc>
                <a:tc>
                  <a:txBody>
                    <a:bodyPr/>
                    <a:lstStyle/>
                    <a:p>
                      <a:pPr algn="l" fontAlgn="b"/>
                      <a:r>
                        <a:rPr lang="es-ES" sz="1100" b="0" i="0" u="none" strike="noStrike">
                          <a:solidFill>
                            <a:srgbClr val="000000"/>
                          </a:solidFill>
                          <a:effectLst/>
                          <a:latin typeface="Calibri" panose="020F0502020204030204" pitchFamily="34" charset="0"/>
                        </a:rPr>
                        <a:t>Comidas</a:t>
                      </a:r>
                    </a:p>
                  </a:txBody>
                  <a:tcPr marL="9358" marR="9358" marT="9358" marB="0" anchor="b">
                    <a:lnL>
                      <a:noFill/>
                    </a:lnL>
                    <a:lnR>
                      <a:noFill/>
                    </a:lnR>
                    <a:lnT>
                      <a:noFill/>
                    </a:lnT>
                    <a:lnB>
                      <a:noFill/>
                    </a:lnB>
                    <a:noFill/>
                  </a:tcPr>
                </a:tc>
                <a:tc>
                  <a:txBody>
                    <a:bodyPr/>
                    <a:lstStyle/>
                    <a:p>
                      <a:pPr algn="r" fontAlgn="b"/>
                      <a:r>
                        <a:rPr lang="es-ES" sz="1100" b="0" i="0" u="none" strike="noStrike">
                          <a:solidFill>
                            <a:srgbClr val="000000"/>
                          </a:solidFill>
                          <a:effectLst/>
                          <a:latin typeface="Calibri" panose="020F0502020204030204" pitchFamily="34" charset="0"/>
                        </a:rPr>
                        <a:t>99,43</a:t>
                      </a:r>
                    </a:p>
                  </a:txBody>
                  <a:tcPr marL="9358" marR="9358" marT="9358" marB="0" anchor="b">
                    <a:lnL>
                      <a:noFill/>
                    </a:lnL>
                    <a:lnR>
                      <a:noFill/>
                    </a:lnR>
                    <a:lnT>
                      <a:noFill/>
                    </a:lnT>
                    <a:lnB>
                      <a:noFill/>
                    </a:lnB>
                    <a:noFill/>
                  </a:tcPr>
                </a:tc>
                <a:tc>
                  <a:txBody>
                    <a:bodyPr/>
                    <a:lstStyle/>
                    <a:p>
                      <a:pPr algn="ctr" fontAlgn="b"/>
                      <a:r>
                        <a:rPr lang="es-ES" sz="1100" b="0" i="0" u="none" strike="noStrike">
                          <a:solidFill>
                            <a:srgbClr val="FF0000"/>
                          </a:solidFill>
                          <a:effectLst/>
                          <a:latin typeface="Calibri" panose="020F0502020204030204" pitchFamily="34" charset="0"/>
                        </a:rPr>
                        <a:t>CV</a:t>
                      </a:r>
                    </a:p>
                  </a:txBody>
                  <a:tcPr marL="9358" marR="9358" marT="9358" marB="0" anchor="b">
                    <a:lnL>
                      <a:noFill/>
                    </a:lnL>
                    <a:lnR>
                      <a:noFill/>
                    </a:lnR>
                    <a:lnT>
                      <a:noFill/>
                    </a:lnT>
                    <a:lnB>
                      <a:noFill/>
                    </a:lnB>
                    <a:noFill/>
                  </a:tcPr>
                </a:tc>
                <a:extLst>
                  <a:ext uri="{0D108BD9-81ED-4DB2-BD59-A6C34878D82A}">
                    <a16:rowId xmlns:a16="http://schemas.microsoft.com/office/drawing/2014/main" val="2977916457"/>
                  </a:ext>
                </a:extLst>
              </a:tr>
              <a:tr h="187154">
                <a:tc>
                  <a:txBody>
                    <a:bodyPr/>
                    <a:lstStyle/>
                    <a:p>
                      <a:pPr algn="l" fontAlgn="b"/>
                      <a:endParaRPr lang="es-ES" sz="1100" b="0" i="0" u="none" strike="noStrike">
                        <a:solidFill>
                          <a:srgbClr val="000000"/>
                        </a:solidFill>
                        <a:effectLst/>
                        <a:latin typeface="Calibri" panose="020F0502020204030204" pitchFamily="34" charset="0"/>
                      </a:endParaRPr>
                    </a:p>
                  </a:txBody>
                  <a:tcPr marL="9358" marR="9358" marT="9358" marB="0" anchor="b">
                    <a:lnL>
                      <a:noFill/>
                    </a:lnL>
                    <a:lnR>
                      <a:noFill/>
                    </a:lnR>
                    <a:lnT>
                      <a:noFill/>
                    </a:lnT>
                    <a:lnB>
                      <a:noFill/>
                    </a:lnB>
                    <a:noFill/>
                  </a:tcPr>
                </a:tc>
                <a:tc>
                  <a:txBody>
                    <a:bodyPr/>
                    <a:lstStyle/>
                    <a:p>
                      <a:pPr algn="l" fontAlgn="b"/>
                      <a:endParaRPr lang="es-ES" sz="1100" b="0" i="0" u="none" strike="noStrike">
                        <a:solidFill>
                          <a:srgbClr val="000000"/>
                        </a:solidFill>
                        <a:effectLst/>
                        <a:latin typeface="Calibri" panose="020F0502020204030204" pitchFamily="34" charset="0"/>
                      </a:endParaRPr>
                    </a:p>
                  </a:txBody>
                  <a:tcPr marL="9358" marR="9358" marT="9358" marB="0" anchor="b">
                    <a:lnL>
                      <a:noFill/>
                    </a:lnL>
                    <a:lnR>
                      <a:noFill/>
                    </a:lnR>
                    <a:lnT>
                      <a:noFill/>
                    </a:lnT>
                    <a:lnB>
                      <a:noFill/>
                    </a:lnB>
                    <a:noFill/>
                  </a:tcPr>
                </a:tc>
                <a:tc>
                  <a:txBody>
                    <a:bodyPr/>
                    <a:lstStyle/>
                    <a:p>
                      <a:pPr algn="l" fontAlgn="b"/>
                      <a:endParaRPr lang="es-ES" sz="1100" b="0" i="0" u="none" strike="noStrike">
                        <a:solidFill>
                          <a:srgbClr val="000000"/>
                        </a:solidFill>
                        <a:effectLst/>
                        <a:latin typeface="Calibri" panose="020F0502020204030204" pitchFamily="34" charset="0"/>
                      </a:endParaRPr>
                    </a:p>
                  </a:txBody>
                  <a:tcPr marL="9358" marR="9358" marT="9358" marB="0" anchor="b">
                    <a:lnL>
                      <a:noFill/>
                    </a:lnL>
                    <a:lnR>
                      <a:noFill/>
                    </a:lnR>
                    <a:lnT>
                      <a:noFill/>
                    </a:lnT>
                    <a:lnB>
                      <a:noFill/>
                    </a:lnB>
                    <a:noFill/>
                  </a:tcPr>
                </a:tc>
                <a:tc>
                  <a:txBody>
                    <a:bodyPr/>
                    <a:lstStyle/>
                    <a:p>
                      <a:pPr algn="l" fontAlgn="b"/>
                      <a:r>
                        <a:rPr lang="es-ES" sz="1100" b="0" i="0" u="none" strike="noStrike">
                          <a:solidFill>
                            <a:srgbClr val="000000"/>
                          </a:solidFill>
                          <a:effectLst/>
                          <a:latin typeface="Calibri" panose="020F0502020204030204" pitchFamily="34" charset="0"/>
                        </a:rPr>
                        <a:t>Ruta Kayak-julio</a:t>
                      </a:r>
                    </a:p>
                  </a:txBody>
                  <a:tcPr marL="9358" marR="9358" marT="9358" marB="0" anchor="b">
                    <a:lnL>
                      <a:noFill/>
                    </a:lnL>
                    <a:lnR>
                      <a:noFill/>
                    </a:lnR>
                    <a:lnT>
                      <a:noFill/>
                    </a:lnT>
                    <a:lnB>
                      <a:noFill/>
                    </a:lnB>
                    <a:noFill/>
                  </a:tcPr>
                </a:tc>
                <a:tc>
                  <a:txBody>
                    <a:bodyPr/>
                    <a:lstStyle/>
                    <a:p>
                      <a:pPr algn="r" fontAlgn="b"/>
                      <a:r>
                        <a:rPr lang="es-ES" sz="1100" b="0" i="0" u="none" strike="noStrike">
                          <a:solidFill>
                            <a:srgbClr val="000000"/>
                          </a:solidFill>
                          <a:effectLst/>
                          <a:latin typeface="Calibri" panose="020F0502020204030204" pitchFamily="34" charset="0"/>
                        </a:rPr>
                        <a:t>353,61</a:t>
                      </a:r>
                    </a:p>
                  </a:txBody>
                  <a:tcPr marL="9358" marR="9358" marT="9358" marB="0" anchor="b">
                    <a:lnL>
                      <a:noFill/>
                    </a:lnL>
                    <a:lnR>
                      <a:noFill/>
                    </a:lnR>
                    <a:lnT>
                      <a:noFill/>
                    </a:lnT>
                    <a:lnB>
                      <a:noFill/>
                    </a:lnB>
                    <a:noFill/>
                  </a:tcPr>
                </a:tc>
                <a:tc>
                  <a:txBody>
                    <a:bodyPr/>
                    <a:lstStyle/>
                    <a:p>
                      <a:pPr algn="ctr" fontAlgn="b"/>
                      <a:r>
                        <a:rPr lang="es-ES" sz="1100" b="0" i="0" u="none" strike="noStrike">
                          <a:solidFill>
                            <a:srgbClr val="FF0000"/>
                          </a:solidFill>
                          <a:effectLst/>
                          <a:latin typeface="Calibri" panose="020F0502020204030204" pitchFamily="34" charset="0"/>
                        </a:rPr>
                        <a:t>CF</a:t>
                      </a:r>
                    </a:p>
                  </a:txBody>
                  <a:tcPr marL="9358" marR="9358" marT="9358" marB="0" anchor="b">
                    <a:lnL>
                      <a:noFill/>
                    </a:lnL>
                    <a:lnR>
                      <a:noFill/>
                    </a:lnR>
                    <a:lnT>
                      <a:noFill/>
                    </a:lnT>
                    <a:lnB>
                      <a:noFill/>
                    </a:lnB>
                    <a:noFill/>
                  </a:tcPr>
                </a:tc>
                <a:extLst>
                  <a:ext uri="{0D108BD9-81ED-4DB2-BD59-A6C34878D82A}">
                    <a16:rowId xmlns:a16="http://schemas.microsoft.com/office/drawing/2014/main" val="845298210"/>
                  </a:ext>
                </a:extLst>
              </a:tr>
              <a:tr h="187154">
                <a:tc>
                  <a:txBody>
                    <a:bodyPr/>
                    <a:lstStyle/>
                    <a:p>
                      <a:pPr algn="l" fontAlgn="b"/>
                      <a:endParaRPr lang="es-ES" sz="1100" b="0" i="0" u="none" strike="noStrike">
                        <a:solidFill>
                          <a:srgbClr val="000000"/>
                        </a:solidFill>
                        <a:effectLst/>
                        <a:latin typeface="Calibri" panose="020F0502020204030204" pitchFamily="34" charset="0"/>
                      </a:endParaRPr>
                    </a:p>
                  </a:txBody>
                  <a:tcPr marL="9358" marR="9358" marT="9358" marB="0" anchor="b">
                    <a:lnL>
                      <a:noFill/>
                    </a:lnL>
                    <a:lnR>
                      <a:noFill/>
                    </a:lnR>
                    <a:lnT>
                      <a:noFill/>
                    </a:lnT>
                    <a:lnB>
                      <a:noFill/>
                    </a:lnB>
                    <a:noFill/>
                  </a:tcPr>
                </a:tc>
                <a:tc>
                  <a:txBody>
                    <a:bodyPr/>
                    <a:lstStyle/>
                    <a:p>
                      <a:pPr algn="l" fontAlgn="b"/>
                      <a:endParaRPr lang="es-ES" sz="1100" b="0" i="0" u="none" strike="noStrike">
                        <a:solidFill>
                          <a:srgbClr val="000000"/>
                        </a:solidFill>
                        <a:effectLst/>
                        <a:latin typeface="Calibri" panose="020F0502020204030204" pitchFamily="34" charset="0"/>
                      </a:endParaRPr>
                    </a:p>
                  </a:txBody>
                  <a:tcPr marL="9358" marR="9358" marT="9358" marB="0" anchor="b">
                    <a:lnL>
                      <a:noFill/>
                    </a:lnL>
                    <a:lnR>
                      <a:noFill/>
                    </a:lnR>
                    <a:lnT>
                      <a:noFill/>
                    </a:lnT>
                    <a:lnB>
                      <a:noFill/>
                    </a:lnB>
                    <a:noFill/>
                  </a:tcPr>
                </a:tc>
                <a:tc>
                  <a:txBody>
                    <a:bodyPr/>
                    <a:lstStyle/>
                    <a:p>
                      <a:pPr algn="l" fontAlgn="b"/>
                      <a:endParaRPr lang="es-ES" sz="1100" b="0" i="0" u="none" strike="noStrike">
                        <a:solidFill>
                          <a:srgbClr val="000000"/>
                        </a:solidFill>
                        <a:effectLst/>
                        <a:latin typeface="Calibri" panose="020F0502020204030204" pitchFamily="34" charset="0"/>
                      </a:endParaRPr>
                    </a:p>
                  </a:txBody>
                  <a:tcPr marL="9358" marR="9358" marT="9358" marB="0" anchor="b">
                    <a:lnL>
                      <a:noFill/>
                    </a:lnL>
                    <a:lnR>
                      <a:noFill/>
                    </a:lnR>
                    <a:lnT>
                      <a:noFill/>
                    </a:lnT>
                    <a:lnB>
                      <a:noFill/>
                    </a:lnB>
                    <a:noFill/>
                  </a:tcPr>
                </a:tc>
                <a:tc>
                  <a:txBody>
                    <a:bodyPr/>
                    <a:lstStyle/>
                    <a:p>
                      <a:pPr algn="l" fontAlgn="b"/>
                      <a:r>
                        <a:rPr lang="es-ES" sz="1100" b="0" i="0" u="none" strike="noStrike">
                          <a:solidFill>
                            <a:srgbClr val="000000"/>
                          </a:solidFill>
                          <a:effectLst/>
                          <a:latin typeface="Calibri" panose="020F0502020204030204" pitchFamily="34" charset="0"/>
                        </a:rPr>
                        <a:t>Ruta Kayak-septiembre</a:t>
                      </a:r>
                    </a:p>
                  </a:txBody>
                  <a:tcPr marL="9358" marR="9358" marT="9358" marB="0" anchor="b">
                    <a:lnL>
                      <a:noFill/>
                    </a:lnL>
                    <a:lnR>
                      <a:noFill/>
                    </a:lnR>
                    <a:lnT>
                      <a:noFill/>
                    </a:lnT>
                    <a:lnB>
                      <a:noFill/>
                    </a:lnB>
                    <a:noFill/>
                  </a:tcPr>
                </a:tc>
                <a:tc>
                  <a:txBody>
                    <a:bodyPr/>
                    <a:lstStyle/>
                    <a:p>
                      <a:pPr algn="r" fontAlgn="b"/>
                      <a:r>
                        <a:rPr lang="es-ES" sz="1100" b="0" i="0" u="none" strike="noStrike">
                          <a:solidFill>
                            <a:srgbClr val="000000"/>
                          </a:solidFill>
                          <a:effectLst/>
                          <a:latin typeface="Calibri" panose="020F0502020204030204" pitchFamily="34" charset="0"/>
                        </a:rPr>
                        <a:t>500,00</a:t>
                      </a:r>
                    </a:p>
                  </a:txBody>
                  <a:tcPr marL="9358" marR="9358" marT="9358" marB="0" anchor="b">
                    <a:lnL>
                      <a:noFill/>
                    </a:lnL>
                    <a:lnR>
                      <a:noFill/>
                    </a:lnR>
                    <a:lnT>
                      <a:noFill/>
                    </a:lnT>
                    <a:lnB>
                      <a:noFill/>
                    </a:lnB>
                    <a:noFill/>
                  </a:tcPr>
                </a:tc>
                <a:tc>
                  <a:txBody>
                    <a:bodyPr/>
                    <a:lstStyle/>
                    <a:p>
                      <a:pPr algn="ctr" fontAlgn="b"/>
                      <a:r>
                        <a:rPr lang="es-ES" sz="1100" b="0" i="0" u="none" strike="noStrike">
                          <a:solidFill>
                            <a:srgbClr val="FF0000"/>
                          </a:solidFill>
                          <a:effectLst/>
                          <a:latin typeface="Calibri" panose="020F0502020204030204" pitchFamily="34" charset="0"/>
                        </a:rPr>
                        <a:t>CV</a:t>
                      </a:r>
                    </a:p>
                  </a:txBody>
                  <a:tcPr marL="9358" marR="9358" marT="9358" marB="0" anchor="b">
                    <a:lnL>
                      <a:noFill/>
                    </a:lnL>
                    <a:lnR>
                      <a:noFill/>
                    </a:lnR>
                    <a:lnT>
                      <a:noFill/>
                    </a:lnT>
                    <a:lnB>
                      <a:noFill/>
                    </a:lnB>
                    <a:noFill/>
                  </a:tcPr>
                </a:tc>
                <a:extLst>
                  <a:ext uri="{0D108BD9-81ED-4DB2-BD59-A6C34878D82A}">
                    <a16:rowId xmlns:a16="http://schemas.microsoft.com/office/drawing/2014/main" val="2661231773"/>
                  </a:ext>
                </a:extLst>
              </a:tr>
              <a:tr h="187154">
                <a:tc>
                  <a:txBody>
                    <a:bodyPr/>
                    <a:lstStyle/>
                    <a:p>
                      <a:pPr algn="l" fontAlgn="b"/>
                      <a:endParaRPr lang="es-ES" sz="1100" b="0" i="0" u="none" strike="noStrike">
                        <a:solidFill>
                          <a:srgbClr val="000000"/>
                        </a:solidFill>
                        <a:effectLst/>
                        <a:latin typeface="Calibri" panose="020F0502020204030204" pitchFamily="34" charset="0"/>
                      </a:endParaRPr>
                    </a:p>
                  </a:txBody>
                  <a:tcPr marL="9358" marR="9358" marT="9358" marB="0" anchor="b">
                    <a:lnL>
                      <a:noFill/>
                    </a:lnL>
                    <a:lnR>
                      <a:noFill/>
                    </a:lnR>
                    <a:lnT>
                      <a:noFill/>
                    </a:lnT>
                    <a:lnB>
                      <a:noFill/>
                    </a:lnB>
                    <a:noFill/>
                  </a:tcPr>
                </a:tc>
                <a:tc>
                  <a:txBody>
                    <a:bodyPr/>
                    <a:lstStyle/>
                    <a:p>
                      <a:pPr algn="l" fontAlgn="b"/>
                      <a:endParaRPr lang="es-ES" sz="1100" b="0" i="0" u="none" strike="noStrike">
                        <a:solidFill>
                          <a:srgbClr val="000000"/>
                        </a:solidFill>
                        <a:effectLst/>
                        <a:latin typeface="Calibri" panose="020F0502020204030204" pitchFamily="34" charset="0"/>
                      </a:endParaRPr>
                    </a:p>
                  </a:txBody>
                  <a:tcPr marL="9358" marR="9358" marT="9358" marB="0" anchor="b">
                    <a:lnL>
                      <a:noFill/>
                    </a:lnL>
                    <a:lnR>
                      <a:noFill/>
                    </a:lnR>
                    <a:lnT>
                      <a:noFill/>
                    </a:lnT>
                    <a:lnB>
                      <a:noFill/>
                    </a:lnB>
                    <a:noFill/>
                  </a:tcPr>
                </a:tc>
                <a:tc>
                  <a:txBody>
                    <a:bodyPr/>
                    <a:lstStyle/>
                    <a:p>
                      <a:pPr algn="l" fontAlgn="b"/>
                      <a:endParaRPr lang="es-ES" sz="1100" b="0" i="0" u="none" strike="noStrike">
                        <a:solidFill>
                          <a:srgbClr val="000000"/>
                        </a:solidFill>
                        <a:effectLst/>
                        <a:latin typeface="Calibri" panose="020F0502020204030204" pitchFamily="34" charset="0"/>
                      </a:endParaRPr>
                    </a:p>
                  </a:txBody>
                  <a:tcPr marL="9358" marR="9358" marT="9358" marB="0" anchor="b">
                    <a:lnL>
                      <a:noFill/>
                    </a:lnL>
                    <a:lnR>
                      <a:noFill/>
                    </a:lnR>
                    <a:lnT>
                      <a:noFill/>
                    </a:lnT>
                    <a:lnB>
                      <a:noFill/>
                    </a:lnB>
                    <a:noFill/>
                  </a:tcPr>
                </a:tc>
                <a:tc>
                  <a:txBody>
                    <a:bodyPr/>
                    <a:lstStyle/>
                    <a:p>
                      <a:pPr algn="l" fontAlgn="b"/>
                      <a:r>
                        <a:rPr lang="es-ES" sz="1100" b="0" i="0" u="none" strike="noStrike">
                          <a:solidFill>
                            <a:srgbClr val="000000"/>
                          </a:solidFill>
                          <a:effectLst/>
                          <a:latin typeface="Calibri" panose="020F0502020204030204" pitchFamily="34" charset="0"/>
                        </a:rPr>
                        <a:t>Amortización Inversiones</a:t>
                      </a:r>
                    </a:p>
                  </a:txBody>
                  <a:tcPr marL="9358" marR="9358" marT="9358" marB="0" anchor="b">
                    <a:lnL>
                      <a:noFill/>
                    </a:lnL>
                    <a:lnR>
                      <a:noFill/>
                    </a:lnR>
                    <a:lnT>
                      <a:noFill/>
                    </a:lnT>
                    <a:lnB>
                      <a:noFill/>
                    </a:lnB>
                    <a:noFill/>
                  </a:tcPr>
                </a:tc>
                <a:tc>
                  <a:txBody>
                    <a:bodyPr/>
                    <a:lstStyle/>
                    <a:p>
                      <a:pPr algn="r" fontAlgn="b"/>
                      <a:r>
                        <a:rPr lang="es-ES" sz="1100" b="0" i="0" u="none" strike="noStrike">
                          <a:solidFill>
                            <a:srgbClr val="000000"/>
                          </a:solidFill>
                          <a:effectLst/>
                          <a:latin typeface="Calibri" panose="020F0502020204030204" pitchFamily="34" charset="0"/>
                        </a:rPr>
                        <a:t>307,49</a:t>
                      </a:r>
                    </a:p>
                  </a:txBody>
                  <a:tcPr marL="9358" marR="9358" marT="9358" marB="0" anchor="b">
                    <a:lnL>
                      <a:noFill/>
                    </a:lnL>
                    <a:lnR>
                      <a:noFill/>
                    </a:lnR>
                    <a:lnT>
                      <a:noFill/>
                    </a:lnT>
                    <a:lnB>
                      <a:noFill/>
                    </a:lnB>
                    <a:noFill/>
                  </a:tcPr>
                </a:tc>
                <a:tc>
                  <a:txBody>
                    <a:bodyPr/>
                    <a:lstStyle/>
                    <a:p>
                      <a:pPr algn="ctr" fontAlgn="b"/>
                      <a:r>
                        <a:rPr lang="es-ES" sz="1100" b="0" i="0" u="none" strike="noStrike">
                          <a:solidFill>
                            <a:srgbClr val="FF0000"/>
                          </a:solidFill>
                          <a:effectLst/>
                          <a:latin typeface="Calibri" panose="020F0502020204030204" pitchFamily="34" charset="0"/>
                        </a:rPr>
                        <a:t>CF</a:t>
                      </a:r>
                    </a:p>
                  </a:txBody>
                  <a:tcPr marL="9358" marR="9358" marT="9358" marB="0" anchor="b">
                    <a:lnL>
                      <a:noFill/>
                    </a:lnL>
                    <a:lnR>
                      <a:noFill/>
                    </a:lnR>
                    <a:lnT>
                      <a:noFill/>
                    </a:lnT>
                    <a:lnB>
                      <a:noFill/>
                    </a:lnB>
                    <a:noFill/>
                  </a:tcPr>
                </a:tc>
                <a:extLst>
                  <a:ext uri="{0D108BD9-81ED-4DB2-BD59-A6C34878D82A}">
                    <a16:rowId xmlns:a16="http://schemas.microsoft.com/office/drawing/2014/main" val="3941299652"/>
                  </a:ext>
                </a:extLst>
              </a:tr>
              <a:tr h="187154">
                <a:tc>
                  <a:txBody>
                    <a:bodyPr/>
                    <a:lstStyle/>
                    <a:p>
                      <a:pPr algn="l" fontAlgn="b"/>
                      <a:r>
                        <a:rPr lang="es-ES" sz="1100" b="0" i="0" u="none" strike="noStrike">
                          <a:solidFill>
                            <a:srgbClr val="000000"/>
                          </a:solidFill>
                          <a:effectLst/>
                          <a:latin typeface="Calibri" panose="020F0502020204030204" pitchFamily="34" charset="0"/>
                        </a:rPr>
                        <a:t> </a:t>
                      </a:r>
                    </a:p>
                  </a:txBody>
                  <a:tcPr marL="9358" marR="9358" marT="935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r>
                        <a:rPr lang="es-ES" sz="1100" b="0" i="0" u="none" strike="noStrike">
                          <a:solidFill>
                            <a:srgbClr val="000000"/>
                          </a:solidFill>
                          <a:effectLst/>
                          <a:latin typeface="Calibri" panose="020F0502020204030204" pitchFamily="34" charset="0"/>
                        </a:rPr>
                        <a:t> </a:t>
                      </a:r>
                    </a:p>
                  </a:txBody>
                  <a:tcPr marL="9358" marR="9358" marT="935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r>
                        <a:rPr lang="es-ES" sz="1100" b="0" i="0" u="none" strike="noStrike">
                          <a:solidFill>
                            <a:srgbClr val="000000"/>
                          </a:solidFill>
                          <a:effectLst/>
                          <a:latin typeface="Calibri" panose="020F0502020204030204" pitchFamily="34" charset="0"/>
                        </a:rPr>
                        <a:t> </a:t>
                      </a:r>
                    </a:p>
                  </a:txBody>
                  <a:tcPr marL="9358" marR="9358" marT="935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r>
                        <a:rPr lang="es-ES" sz="1100" b="1" i="0" u="none" strike="noStrike">
                          <a:solidFill>
                            <a:srgbClr val="000000"/>
                          </a:solidFill>
                          <a:effectLst/>
                          <a:latin typeface="Calibri" panose="020F0502020204030204" pitchFamily="34" charset="0"/>
                        </a:rPr>
                        <a:t>PERDIDAS Y GANANCIAS</a:t>
                      </a:r>
                    </a:p>
                  </a:txBody>
                  <a:tcPr marL="9358" marR="9358" marT="935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b"/>
                      <a:r>
                        <a:rPr lang="es-ES" sz="1100" b="1" i="0" u="none" strike="noStrike">
                          <a:solidFill>
                            <a:srgbClr val="000000"/>
                          </a:solidFill>
                          <a:effectLst/>
                          <a:latin typeface="Calibri" panose="020F0502020204030204" pitchFamily="34" charset="0"/>
                        </a:rPr>
                        <a:t>3.861,39</a:t>
                      </a:r>
                    </a:p>
                  </a:txBody>
                  <a:tcPr marL="9358" marR="9358" marT="935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b"/>
                      <a:r>
                        <a:rPr lang="es-ES" sz="1100" b="1" i="0" u="none" strike="noStrike">
                          <a:solidFill>
                            <a:srgbClr val="000000"/>
                          </a:solidFill>
                          <a:effectLst/>
                          <a:latin typeface="Calibri" panose="020F0502020204030204" pitchFamily="34" charset="0"/>
                        </a:rPr>
                        <a:t>22,19%</a:t>
                      </a:r>
                    </a:p>
                  </a:txBody>
                  <a:tcPr marL="9358" marR="9358" marT="9358" marB="0" anchor="b">
                    <a:lnL>
                      <a:noFill/>
                    </a:lnL>
                    <a:lnR>
                      <a:noFill/>
                    </a:lnR>
                    <a:lnT>
                      <a:noFill/>
                    </a:lnT>
                    <a:lnB>
                      <a:noFill/>
                    </a:lnB>
                    <a:noFill/>
                  </a:tcPr>
                </a:tc>
                <a:extLst>
                  <a:ext uri="{0D108BD9-81ED-4DB2-BD59-A6C34878D82A}">
                    <a16:rowId xmlns:a16="http://schemas.microsoft.com/office/drawing/2014/main" val="1816469923"/>
                  </a:ext>
                </a:extLst>
              </a:tr>
              <a:tr h="187154">
                <a:tc>
                  <a:txBody>
                    <a:bodyPr/>
                    <a:lstStyle/>
                    <a:p>
                      <a:pPr algn="l" fontAlgn="b"/>
                      <a:r>
                        <a:rPr lang="es-ES" sz="1100" b="1" i="0" u="none" strike="noStrike">
                          <a:solidFill>
                            <a:srgbClr val="000000"/>
                          </a:solidFill>
                          <a:effectLst/>
                          <a:latin typeface="Calibri" panose="020F0502020204030204" pitchFamily="34" charset="0"/>
                        </a:rPr>
                        <a:t>TOTAL INGRESOS</a:t>
                      </a:r>
                    </a:p>
                  </a:txBody>
                  <a:tcPr marL="9358" marR="9358" marT="9358"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r" fontAlgn="b"/>
                      <a:r>
                        <a:rPr lang="es-ES" sz="1100" b="1" i="0" u="none" strike="noStrike">
                          <a:solidFill>
                            <a:srgbClr val="000000"/>
                          </a:solidFill>
                          <a:effectLst/>
                          <a:latin typeface="Calibri" panose="020F0502020204030204" pitchFamily="34" charset="0"/>
                        </a:rPr>
                        <a:t>17.401,32</a:t>
                      </a:r>
                    </a:p>
                  </a:txBody>
                  <a:tcPr marL="9358" marR="9358" marT="9358"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endParaRPr lang="es-ES" sz="1100" b="1" i="0" u="none" strike="noStrike">
                        <a:solidFill>
                          <a:srgbClr val="000000"/>
                        </a:solidFill>
                        <a:effectLst/>
                        <a:latin typeface="Calibri" panose="020F0502020204030204" pitchFamily="34" charset="0"/>
                      </a:endParaRPr>
                    </a:p>
                  </a:txBody>
                  <a:tcPr marL="9358" marR="9358" marT="9358"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r>
                        <a:rPr lang="es-ES" sz="1100" b="1" i="0" u="none" strike="noStrike">
                          <a:solidFill>
                            <a:srgbClr val="000000"/>
                          </a:solidFill>
                          <a:effectLst/>
                          <a:latin typeface="Calibri" panose="020F0502020204030204" pitchFamily="34" charset="0"/>
                        </a:rPr>
                        <a:t>TOTAL GASTOS</a:t>
                      </a:r>
                    </a:p>
                  </a:txBody>
                  <a:tcPr marL="9358" marR="9358" marT="9358"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r" fontAlgn="b"/>
                      <a:r>
                        <a:rPr lang="es-ES" sz="1100" b="1" i="0" u="none" strike="noStrike">
                          <a:solidFill>
                            <a:srgbClr val="000000"/>
                          </a:solidFill>
                          <a:effectLst/>
                          <a:latin typeface="Calibri" panose="020F0502020204030204" pitchFamily="34" charset="0"/>
                        </a:rPr>
                        <a:t>17.401,32</a:t>
                      </a:r>
                    </a:p>
                  </a:txBody>
                  <a:tcPr marL="9358" marR="9358" marT="9358"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endParaRPr lang="es-ES" sz="1100" b="0" i="0" u="none" strike="noStrike" dirty="0">
                        <a:solidFill>
                          <a:srgbClr val="000000"/>
                        </a:solidFill>
                        <a:effectLst/>
                        <a:latin typeface="Calibri" panose="020F0502020204030204" pitchFamily="34" charset="0"/>
                      </a:endParaRPr>
                    </a:p>
                  </a:txBody>
                  <a:tcPr marL="9358" marR="9358" marT="9358" marB="0" anchor="b">
                    <a:lnL>
                      <a:noFill/>
                    </a:lnL>
                    <a:lnR>
                      <a:noFill/>
                    </a:lnR>
                    <a:lnT>
                      <a:noFill/>
                    </a:lnT>
                    <a:lnB>
                      <a:noFill/>
                    </a:lnB>
                    <a:noFill/>
                  </a:tcPr>
                </a:tc>
                <a:extLst>
                  <a:ext uri="{0D108BD9-81ED-4DB2-BD59-A6C34878D82A}">
                    <a16:rowId xmlns:a16="http://schemas.microsoft.com/office/drawing/2014/main" val="2261971803"/>
                  </a:ext>
                </a:extLst>
              </a:tr>
            </a:tbl>
          </a:graphicData>
        </a:graphic>
      </p:graphicFrame>
    </p:spTree>
    <p:extLst>
      <p:ext uri="{BB962C8B-B14F-4D97-AF65-F5344CB8AC3E}">
        <p14:creationId xmlns:p14="http://schemas.microsoft.com/office/powerpoint/2010/main" val="28044738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6CEEA292-8368-6B7D-C581-7CE2702AD1E7}"/>
              </a:ext>
            </a:extLst>
          </p:cNvPr>
          <p:cNvPicPr>
            <a:picLocks noChangeAspect="1"/>
          </p:cNvPicPr>
          <p:nvPr/>
        </p:nvPicPr>
        <p:blipFill>
          <a:blip r:embed="rId2"/>
          <a:stretch>
            <a:fillRect/>
          </a:stretch>
        </p:blipFill>
        <p:spPr>
          <a:xfrm>
            <a:off x="10559775" y="422275"/>
            <a:ext cx="1126218" cy="606425"/>
          </a:xfrm>
          <a:prstGeom prst="rect">
            <a:avLst/>
          </a:prstGeom>
        </p:spPr>
      </p:pic>
      <p:sp>
        <p:nvSpPr>
          <p:cNvPr id="5" name="CuadroTexto 4">
            <a:extLst>
              <a:ext uri="{FF2B5EF4-FFF2-40B4-BE49-F238E27FC236}">
                <a16:creationId xmlns:a16="http://schemas.microsoft.com/office/drawing/2014/main" id="{522D0A0B-8AF2-E577-18F3-75FD6E8C2779}"/>
              </a:ext>
            </a:extLst>
          </p:cNvPr>
          <p:cNvSpPr txBox="1"/>
          <p:nvPr/>
        </p:nvSpPr>
        <p:spPr>
          <a:xfrm>
            <a:off x="406378" y="356155"/>
            <a:ext cx="8756672" cy="369332"/>
          </a:xfrm>
          <a:prstGeom prst="rect">
            <a:avLst/>
          </a:prstGeom>
          <a:noFill/>
        </p:spPr>
        <p:txBody>
          <a:bodyPr wrap="square" rtlCol="0">
            <a:spAutoFit/>
          </a:bodyPr>
          <a:lstStyle/>
          <a:p>
            <a:r>
              <a:rPr lang="es-ES" b="1" dirty="0">
                <a:solidFill>
                  <a:srgbClr val="002060"/>
                </a:solidFill>
              </a:rPr>
              <a:t>TESORERÍA-2024</a:t>
            </a:r>
          </a:p>
        </p:txBody>
      </p:sp>
      <p:pic>
        <p:nvPicPr>
          <p:cNvPr id="7" name="Imagen 6">
            <a:extLst>
              <a:ext uri="{FF2B5EF4-FFF2-40B4-BE49-F238E27FC236}">
                <a16:creationId xmlns:a16="http://schemas.microsoft.com/office/drawing/2014/main" id="{0D9196D0-7804-55F5-5577-726BB6FE444C}"/>
              </a:ext>
            </a:extLst>
          </p:cNvPr>
          <p:cNvPicPr>
            <a:picLocks noChangeAspect="1"/>
          </p:cNvPicPr>
          <p:nvPr/>
        </p:nvPicPr>
        <p:blipFill>
          <a:blip r:embed="rId3"/>
          <a:stretch>
            <a:fillRect/>
          </a:stretch>
        </p:blipFill>
        <p:spPr>
          <a:xfrm>
            <a:off x="10120631" y="483334"/>
            <a:ext cx="1552200" cy="1307759"/>
          </a:xfrm>
          <a:prstGeom prst="rect">
            <a:avLst/>
          </a:prstGeom>
        </p:spPr>
      </p:pic>
      <p:sp>
        <p:nvSpPr>
          <p:cNvPr id="8" name="CuadroTexto 7">
            <a:extLst>
              <a:ext uri="{FF2B5EF4-FFF2-40B4-BE49-F238E27FC236}">
                <a16:creationId xmlns:a16="http://schemas.microsoft.com/office/drawing/2014/main" id="{F43F8420-823A-8717-DDDE-29951D7DE2AE}"/>
              </a:ext>
            </a:extLst>
          </p:cNvPr>
          <p:cNvSpPr txBox="1"/>
          <p:nvPr/>
        </p:nvSpPr>
        <p:spPr>
          <a:xfrm>
            <a:off x="406378" y="1044369"/>
            <a:ext cx="9258300" cy="830997"/>
          </a:xfrm>
          <a:prstGeom prst="rect">
            <a:avLst/>
          </a:prstGeom>
          <a:noFill/>
        </p:spPr>
        <p:txBody>
          <a:bodyPr wrap="square" rtlCol="0">
            <a:spAutoFit/>
          </a:bodyPr>
          <a:lstStyle/>
          <a:p>
            <a:pPr algn="just"/>
            <a:r>
              <a:rPr lang="es-ES" sz="1600" dirty="0">
                <a:solidFill>
                  <a:srgbClr val="002060"/>
                </a:solidFill>
              </a:rPr>
              <a:t>La Tesorería final obtenida durante el ejercicio 2.024, contempla estabilidad en el saldo en cuenta corriente del Club para cierre del ejercicio, por cuanto hay equilibrio entre el importe cobrado por los diversos conceptos, y el importe pagado. </a:t>
            </a:r>
          </a:p>
        </p:txBody>
      </p:sp>
      <p:sp>
        <p:nvSpPr>
          <p:cNvPr id="6" name="CuadroTexto 5">
            <a:extLst>
              <a:ext uri="{FF2B5EF4-FFF2-40B4-BE49-F238E27FC236}">
                <a16:creationId xmlns:a16="http://schemas.microsoft.com/office/drawing/2014/main" id="{085EEE6C-5B95-67F7-8F3C-2A30F88126E9}"/>
              </a:ext>
            </a:extLst>
          </p:cNvPr>
          <p:cNvSpPr txBox="1"/>
          <p:nvPr/>
        </p:nvSpPr>
        <p:spPr>
          <a:xfrm>
            <a:off x="406377" y="4139261"/>
            <a:ext cx="11266453" cy="1815882"/>
          </a:xfrm>
          <a:prstGeom prst="rect">
            <a:avLst/>
          </a:prstGeom>
          <a:noFill/>
        </p:spPr>
        <p:txBody>
          <a:bodyPr wrap="square" rtlCol="0">
            <a:spAutoFit/>
          </a:bodyPr>
          <a:lstStyle/>
          <a:p>
            <a:pPr algn="just"/>
            <a:r>
              <a:rPr lang="es-ES" sz="1600" b="1" dirty="0">
                <a:solidFill>
                  <a:srgbClr val="002060"/>
                </a:solidFill>
              </a:rPr>
              <a:t>Observamos por tanto, que partiendo de un saldo inicial de 15,197,40 €, el equilibrio entre los cobros y los pagos, nos conduce a un saldo final del Club de 14,123,85 € al 31-12-2024. </a:t>
            </a:r>
          </a:p>
          <a:p>
            <a:pPr algn="just"/>
            <a:endParaRPr lang="es-ES" sz="1600" b="1" dirty="0">
              <a:solidFill>
                <a:srgbClr val="002060"/>
              </a:solidFill>
            </a:endParaRPr>
          </a:p>
          <a:p>
            <a:pPr algn="just"/>
            <a:r>
              <a:rPr lang="es-ES" sz="1600" b="1" dirty="0">
                <a:solidFill>
                  <a:srgbClr val="002060"/>
                </a:solidFill>
              </a:rPr>
              <a:t>No obstante lo anterior, en este presupuesto no están contemplados los períodos de cobro y pago por lo que existen diferencias entre el saldo económico (RESULTADOS), y el financiero (SALDO EN CUENTA), en la medida en que la mayor parte de las renovaciones se han llevado ingresado en cuenta a inicios de 2,025. Igualmente, las inversiones constan por su desembolso total, aunque solamente la depreciación ha tenido repercusión en la cuenta de resultados.</a:t>
            </a:r>
          </a:p>
        </p:txBody>
      </p:sp>
      <p:graphicFrame>
        <p:nvGraphicFramePr>
          <p:cNvPr id="4" name="Tabla 3">
            <a:extLst>
              <a:ext uri="{FF2B5EF4-FFF2-40B4-BE49-F238E27FC236}">
                <a16:creationId xmlns:a16="http://schemas.microsoft.com/office/drawing/2014/main" id="{354FB056-8E69-84E3-BFFC-2ABC801F77E2}"/>
              </a:ext>
            </a:extLst>
          </p:cNvPr>
          <p:cNvGraphicFramePr>
            <a:graphicFrameLocks noGrp="1"/>
          </p:cNvGraphicFramePr>
          <p:nvPr>
            <p:extLst>
              <p:ext uri="{D42A27DB-BD31-4B8C-83A1-F6EECF244321}">
                <p14:modId xmlns:p14="http://schemas.microsoft.com/office/powerpoint/2010/main" val="1978498089"/>
              </p:ext>
            </p:extLst>
          </p:nvPr>
        </p:nvGraphicFramePr>
        <p:xfrm>
          <a:off x="506391" y="2194248"/>
          <a:ext cx="2828925" cy="1280160"/>
        </p:xfrm>
        <a:graphic>
          <a:graphicData uri="http://schemas.openxmlformats.org/drawingml/2006/table">
            <a:tbl>
              <a:tblPr/>
              <a:tblGrid>
                <a:gridCol w="1448962">
                  <a:extLst>
                    <a:ext uri="{9D8B030D-6E8A-4147-A177-3AD203B41FA5}">
                      <a16:colId xmlns:a16="http://schemas.microsoft.com/office/drawing/2014/main" val="2586298737"/>
                    </a:ext>
                  </a:extLst>
                </a:gridCol>
                <a:gridCol w="1379963">
                  <a:extLst>
                    <a:ext uri="{9D8B030D-6E8A-4147-A177-3AD203B41FA5}">
                      <a16:colId xmlns:a16="http://schemas.microsoft.com/office/drawing/2014/main" val="2782701810"/>
                    </a:ext>
                  </a:extLst>
                </a:gridCol>
              </a:tblGrid>
              <a:tr h="190500">
                <a:tc>
                  <a:txBody>
                    <a:bodyPr/>
                    <a:lstStyle/>
                    <a:p>
                      <a:pPr algn="l" fontAlgn="b"/>
                      <a:r>
                        <a:rPr lang="es-ES" sz="1400" b="1" i="0" u="none" strike="noStrike">
                          <a:solidFill>
                            <a:srgbClr val="0070C0"/>
                          </a:solidFill>
                          <a:effectLst/>
                          <a:latin typeface="Calibri" panose="020F0502020204030204" pitchFamily="34" charset="0"/>
                        </a:rPr>
                        <a:t>TESORERÍA</a:t>
                      </a:r>
                    </a:p>
                  </a:txBody>
                  <a:tcPr marL="0" marR="0" marT="0" marB="0" anchor="b">
                    <a:lnL>
                      <a:noFill/>
                    </a:lnL>
                    <a:lnR>
                      <a:noFill/>
                    </a:lnR>
                    <a:lnT>
                      <a:noFill/>
                    </a:lnT>
                    <a:lnB>
                      <a:noFill/>
                    </a:lnB>
                    <a:noFill/>
                  </a:tcPr>
                </a:tc>
                <a:tc>
                  <a:txBody>
                    <a:bodyPr/>
                    <a:lstStyle/>
                    <a:p>
                      <a:pPr algn="l" fontAlgn="b"/>
                      <a:endParaRPr lang="es-ES" sz="1400" b="1" i="0" u="none" strike="noStrike">
                        <a:solidFill>
                          <a:srgbClr val="0070C0"/>
                        </a:solidFill>
                        <a:effectLst/>
                        <a:latin typeface="Calibri" panose="020F0502020204030204" pitchFamily="34" charset="0"/>
                      </a:endParaRPr>
                    </a:p>
                  </a:txBody>
                  <a:tcPr marL="0" marR="0" marT="0" marB="0" anchor="b">
                    <a:lnL>
                      <a:noFill/>
                    </a:lnL>
                    <a:lnR>
                      <a:noFill/>
                    </a:lnR>
                    <a:lnT>
                      <a:noFill/>
                    </a:lnT>
                    <a:lnB>
                      <a:noFill/>
                    </a:lnB>
                    <a:noFill/>
                  </a:tcPr>
                </a:tc>
                <a:extLst>
                  <a:ext uri="{0D108BD9-81ED-4DB2-BD59-A6C34878D82A}">
                    <a16:rowId xmlns:a16="http://schemas.microsoft.com/office/drawing/2014/main" val="1564515172"/>
                  </a:ext>
                </a:extLst>
              </a:tr>
              <a:tr h="190500">
                <a:tc>
                  <a:txBody>
                    <a:bodyPr/>
                    <a:lstStyle/>
                    <a:p>
                      <a:pPr algn="l" fontAlgn="b"/>
                      <a:endParaRPr lang="es-ES" sz="14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noFill/>
                  </a:tcPr>
                </a:tc>
                <a:tc>
                  <a:txBody>
                    <a:bodyPr/>
                    <a:lstStyle/>
                    <a:p>
                      <a:pPr algn="l" fontAlgn="b"/>
                      <a:endParaRPr lang="es-ES" sz="14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noFill/>
                  </a:tcPr>
                </a:tc>
                <a:extLst>
                  <a:ext uri="{0D108BD9-81ED-4DB2-BD59-A6C34878D82A}">
                    <a16:rowId xmlns:a16="http://schemas.microsoft.com/office/drawing/2014/main" val="508778297"/>
                  </a:ext>
                </a:extLst>
              </a:tr>
              <a:tr h="190500">
                <a:tc>
                  <a:txBody>
                    <a:bodyPr/>
                    <a:lstStyle/>
                    <a:p>
                      <a:pPr algn="l" fontAlgn="b"/>
                      <a:r>
                        <a:rPr lang="es-ES" sz="1400" b="1" i="0" u="none" strike="noStrike">
                          <a:solidFill>
                            <a:srgbClr val="000000"/>
                          </a:solidFill>
                          <a:effectLst/>
                          <a:latin typeface="Calibri" panose="020F0502020204030204" pitchFamily="34" charset="0"/>
                        </a:rPr>
                        <a:t>Saldo inicial</a:t>
                      </a:r>
                    </a:p>
                  </a:txBody>
                  <a:tcPr marL="0" marR="0" marT="0" marB="0" anchor="b">
                    <a:lnL>
                      <a:noFill/>
                    </a:lnL>
                    <a:lnR>
                      <a:noFill/>
                    </a:lnR>
                    <a:lnT>
                      <a:noFill/>
                    </a:lnT>
                    <a:lnB>
                      <a:noFill/>
                    </a:lnB>
                    <a:noFill/>
                  </a:tcPr>
                </a:tc>
                <a:tc>
                  <a:txBody>
                    <a:bodyPr/>
                    <a:lstStyle/>
                    <a:p>
                      <a:pPr algn="r" fontAlgn="b"/>
                      <a:r>
                        <a:rPr lang="es-ES" sz="1400" b="0" i="0" u="none" strike="noStrike" dirty="0">
                          <a:solidFill>
                            <a:srgbClr val="000000"/>
                          </a:solidFill>
                          <a:effectLst/>
                          <a:latin typeface="Calibri" panose="020F0502020204030204" pitchFamily="34" charset="0"/>
                        </a:rPr>
                        <a:t>15.197,40</a:t>
                      </a:r>
                    </a:p>
                  </a:txBody>
                  <a:tcPr marL="0" marR="0" marT="0" marB="0" anchor="b">
                    <a:lnL>
                      <a:noFill/>
                    </a:lnL>
                    <a:lnR>
                      <a:noFill/>
                    </a:lnR>
                    <a:lnT>
                      <a:noFill/>
                    </a:lnT>
                    <a:lnB>
                      <a:noFill/>
                    </a:lnB>
                    <a:noFill/>
                  </a:tcPr>
                </a:tc>
                <a:extLst>
                  <a:ext uri="{0D108BD9-81ED-4DB2-BD59-A6C34878D82A}">
                    <a16:rowId xmlns:a16="http://schemas.microsoft.com/office/drawing/2014/main" val="1224508996"/>
                  </a:ext>
                </a:extLst>
              </a:tr>
              <a:tr h="190500">
                <a:tc>
                  <a:txBody>
                    <a:bodyPr/>
                    <a:lstStyle/>
                    <a:p>
                      <a:pPr algn="l" fontAlgn="b"/>
                      <a:r>
                        <a:rPr lang="es-ES" sz="1400" b="0" i="0" u="none" strike="noStrike">
                          <a:solidFill>
                            <a:srgbClr val="000000"/>
                          </a:solidFill>
                          <a:effectLst/>
                          <a:latin typeface="Calibri" panose="020F0502020204030204" pitchFamily="34" charset="0"/>
                        </a:rPr>
                        <a:t>Cobros</a:t>
                      </a:r>
                    </a:p>
                  </a:txBody>
                  <a:tcPr marL="0" marR="0" marT="0" marB="0" anchor="b">
                    <a:lnL>
                      <a:noFill/>
                    </a:lnL>
                    <a:lnR>
                      <a:noFill/>
                    </a:lnR>
                    <a:lnT>
                      <a:noFill/>
                    </a:lnT>
                    <a:lnB>
                      <a:noFill/>
                    </a:lnB>
                    <a:noFill/>
                  </a:tcPr>
                </a:tc>
                <a:tc>
                  <a:txBody>
                    <a:bodyPr/>
                    <a:lstStyle/>
                    <a:p>
                      <a:pPr algn="r" fontAlgn="b"/>
                      <a:r>
                        <a:rPr lang="es-ES" sz="1400" b="0" i="0" u="none" strike="noStrike">
                          <a:solidFill>
                            <a:srgbClr val="000000"/>
                          </a:solidFill>
                          <a:effectLst/>
                          <a:latin typeface="Calibri" panose="020F0502020204030204" pitchFamily="34" charset="0"/>
                        </a:rPr>
                        <a:t>17.401,32</a:t>
                      </a:r>
                    </a:p>
                  </a:txBody>
                  <a:tcPr marL="0" marR="0" marT="0" marB="0" anchor="b">
                    <a:lnL>
                      <a:noFill/>
                    </a:lnL>
                    <a:lnR>
                      <a:noFill/>
                    </a:lnR>
                    <a:lnT>
                      <a:noFill/>
                    </a:lnT>
                    <a:lnB>
                      <a:noFill/>
                    </a:lnB>
                    <a:noFill/>
                  </a:tcPr>
                </a:tc>
                <a:extLst>
                  <a:ext uri="{0D108BD9-81ED-4DB2-BD59-A6C34878D82A}">
                    <a16:rowId xmlns:a16="http://schemas.microsoft.com/office/drawing/2014/main" val="244998614"/>
                  </a:ext>
                </a:extLst>
              </a:tr>
              <a:tr h="190500">
                <a:tc>
                  <a:txBody>
                    <a:bodyPr/>
                    <a:lstStyle/>
                    <a:p>
                      <a:pPr algn="l" fontAlgn="b"/>
                      <a:r>
                        <a:rPr lang="es-ES" sz="1400" b="0" i="0" u="none" strike="noStrike">
                          <a:solidFill>
                            <a:srgbClr val="000000"/>
                          </a:solidFill>
                          <a:effectLst/>
                          <a:latin typeface="Calibri" panose="020F0502020204030204" pitchFamily="34" charset="0"/>
                        </a:rPr>
                        <a:t>Pagos</a:t>
                      </a:r>
                    </a:p>
                  </a:txBody>
                  <a:tcPr marL="0" marR="0" marT="0" marB="0" anchor="b">
                    <a:lnL>
                      <a:noFill/>
                    </a:lnL>
                    <a:lnR>
                      <a:noFill/>
                    </a:lnR>
                    <a:lnT>
                      <a:noFill/>
                    </a:lnT>
                    <a:lnB>
                      <a:noFill/>
                    </a:lnB>
                    <a:noFill/>
                  </a:tcPr>
                </a:tc>
                <a:tc>
                  <a:txBody>
                    <a:bodyPr/>
                    <a:lstStyle/>
                    <a:p>
                      <a:pPr algn="r" fontAlgn="b"/>
                      <a:r>
                        <a:rPr lang="es-ES" sz="1400" b="0" i="0" u="none" strike="noStrike">
                          <a:solidFill>
                            <a:srgbClr val="000000"/>
                          </a:solidFill>
                          <a:effectLst/>
                          <a:latin typeface="Calibri" panose="020F0502020204030204" pitchFamily="34" charset="0"/>
                        </a:rPr>
                        <a:t>-18.474,87</a:t>
                      </a:r>
                    </a:p>
                  </a:txBody>
                  <a:tcPr marL="0" marR="0" marT="0" marB="0" anchor="b">
                    <a:lnL>
                      <a:noFill/>
                    </a:lnL>
                    <a:lnR>
                      <a:noFill/>
                    </a:lnR>
                    <a:lnT>
                      <a:noFill/>
                    </a:lnT>
                    <a:lnB>
                      <a:noFill/>
                    </a:lnB>
                    <a:noFill/>
                  </a:tcPr>
                </a:tc>
                <a:extLst>
                  <a:ext uri="{0D108BD9-81ED-4DB2-BD59-A6C34878D82A}">
                    <a16:rowId xmlns:a16="http://schemas.microsoft.com/office/drawing/2014/main" val="3349912792"/>
                  </a:ext>
                </a:extLst>
              </a:tr>
              <a:tr h="190500">
                <a:tc>
                  <a:txBody>
                    <a:bodyPr/>
                    <a:lstStyle/>
                    <a:p>
                      <a:pPr algn="l" fontAlgn="b"/>
                      <a:r>
                        <a:rPr lang="es-ES" sz="1400" b="1" i="0" u="none" strike="noStrike">
                          <a:solidFill>
                            <a:srgbClr val="000000"/>
                          </a:solidFill>
                          <a:effectLst/>
                          <a:latin typeface="Calibri" panose="020F0502020204030204" pitchFamily="34" charset="0"/>
                        </a:rPr>
                        <a:t>Saldo final</a:t>
                      </a:r>
                    </a:p>
                  </a:txBody>
                  <a:tcPr marL="0" marR="0" marT="0" marB="0" anchor="b">
                    <a:lnL>
                      <a:noFill/>
                    </a:lnL>
                    <a:lnR>
                      <a:noFill/>
                    </a:lnR>
                    <a:lnT>
                      <a:noFill/>
                    </a:lnT>
                    <a:lnB>
                      <a:noFill/>
                    </a:lnB>
                    <a:noFill/>
                  </a:tcPr>
                </a:tc>
                <a:tc>
                  <a:txBody>
                    <a:bodyPr/>
                    <a:lstStyle/>
                    <a:p>
                      <a:pPr algn="r" fontAlgn="b"/>
                      <a:r>
                        <a:rPr lang="es-ES" sz="1400" b="1" i="0" u="none" strike="noStrike" dirty="0">
                          <a:solidFill>
                            <a:srgbClr val="000000"/>
                          </a:solidFill>
                          <a:effectLst/>
                          <a:latin typeface="Calibri" panose="020F0502020204030204" pitchFamily="34" charset="0"/>
                        </a:rPr>
                        <a:t>14.123,85</a:t>
                      </a:r>
                    </a:p>
                  </a:txBody>
                  <a:tcPr marL="0" marR="0" marT="0" marB="0" anchor="b">
                    <a:lnL>
                      <a:noFill/>
                    </a:lnL>
                    <a:lnR>
                      <a:noFill/>
                    </a:lnR>
                    <a:lnT>
                      <a:noFill/>
                    </a:lnT>
                    <a:lnB>
                      <a:noFill/>
                    </a:lnB>
                    <a:noFill/>
                  </a:tcPr>
                </a:tc>
                <a:extLst>
                  <a:ext uri="{0D108BD9-81ED-4DB2-BD59-A6C34878D82A}">
                    <a16:rowId xmlns:a16="http://schemas.microsoft.com/office/drawing/2014/main" val="497810931"/>
                  </a:ext>
                </a:extLst>
              </a:tr>
            </a:tbl>
          </a:graphicData>
        </a:graphic>
      </p:graphicFrame>
    </p:spTree>
    <p:extLst>
      <p:ext uri="{BB962C8B-B14F-4D97-AF65-F5344CB8AC3E}">
        <p14:creationId xmlns:p14="http://schemas.microsoft.com/office/powerpoint/2010/main" val="2414134920"/>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296</TotalTime>
  <Words>2356</Words>
  <Application>Microsoft Office PowerPoint</Application>
  <PresentationFormat>Panorámica</PresentationFormat>
  <Paragraphs>468</Paragraphs>
  <Slides>26</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26</vt:i4>
      </vt:variant>
    </vt:vector>
  </HeadingPairs>
  <TitlesOfParts>
    <vt:vector size="30" baseType="lpstr">
      <vt:lpstr>Arial</vt:lpstr>
      <vt:lpstr>Calibri</vt:lpstr>
      <vt:lpstr>Calibri Light</vt:lpstr>
      <vt:lpstr>Tema de Office</vt:lpstr>
      <vt:lpstr>Presupuesto 2024</vt:lpstr>
      <vt:lpstr>En esta nueva etapa del Club Montañero Carbonero, iniciada en el año 2.022, ha aumentado la masa social tanto de socios como de usuarios de ruta, lo que indudablemente afecta al presupuesto que aquí presentamos.  El ejercicio económico del Club Montañero Carbonero, correspondiente al ejercicio 2024, se caracteriza por:  -Incremento significativo de los socios -Adquisición de nuevos recursos técnicos de comunicación, seguridad y ubicación necesarios para las rutas (GPS y walkies) -Adquisición de soportes de la nueva imagen corporativa del Club (banderas, banderines, y carteles) -Adquisición de prendas y complementos con la nueva imagen del Club (cortavientos, mochila, forro polar, braga cuello, camiseta, pin…), financiados en parte por el Club. -Estabilidad financiera debida al equilibrio existente entre los gastos e inversiones por un lado, y los ingresos derivados de las cuotas de socios y la asistencia a rutas de los no asociados por el otro.  </vt:lpstr>
      <vt:lpstr>Los ingresos del Club pueden proceder de diversos conceptos, tal y como vamos comentando en los puntos siguientes. Dichos conceptos, son: 1. LICENCIAS FEDERATIVAS 2. CUOTAS SOCIOS 3. VENTA DE EQUIPACIONES Y COMPLEMENTOS DEL CLUB 4. INSCRIPCIÓN DE RUTAS 5. SUBVENCIONES</vt:lpstr>
      <vt:lpstr>1. LICENCIAS FEDERATIVAS 2. CUOTAS SOCIOS 3. VENTA DE EQUIPACIONES Y COMPLEMENTOS DEL CLUB 4. INSCRIPCIÓN DE RUTAS 5. SUBVENCIONES</vt:lpstr>
      <vt:lpstr>Presentación de PowerPoint</vt:lpstr>
      <vt:lpstr>Presentación de PowerPoint</vt:lpstr>
      <vt:lpstr>Presentación de PowerPoint</vt:lpstr>
      <vt:lpstr>1. LICENCIAS FEDERATIVAS 2. CUOTAS SOCIOS 3. VENTA DE EQUIPACIONES Y COMPLEMENTOS DEL CLUB 4. INSCRIPCIÓN DE RUTAS 5. SUBVENCIONES</vt:lpstr>
      <vt:lpstr>Presentación de PowerPoint</vt:lpstr>
      <vt:lpstr>1. LICENCIAS FEDERATIVAS 2. CUOTAS SOCIOS 3. VENTA DE EQUIPACIONES Y COMPLEMENTOS DEL CLUB 4. INSCRIPCIÓN DE RUTAS 5. SUBVENCIONES</vt:lpstr>
      <vt:lpstr>Presentación de PowerPoint</vt:lpstr>
      <vt:lpstr>1. LICENCIAS FEDERATIVAS 2. CUOTAS SOCIOS 3. VENTA DE EQUIPACIONES Y COMPLEMENTOS DEL CLUB 4. INSCRIPCIÓN DE RUTAS 5. SUBVENCIONES</vt:lpstr>
      <vt:lpstr>Presentación de PowerPoint</vt:lpstr>
      <vt:lpstr>1. LICENCIAS FEDERATIVAS 2. CUOTAS SOCIOS 3. VENTA DE EQUIPACIONES Y COMPLEMENTOS DEL CLUB 4. INSCRIPCIÓN DE RUTAS 5. SUBVENCIONES</vt:lpstr>
      <vt:lpstr>Presentación de PowerPoint</vt:lpstr>
      <vt:lpstr>Presentación de PowerPoint</vt:lpstr>
      <vt:lpstr>Los gastos del Club pueden proceder de diversos conceptos, tal y como vamos comentando en los puntos siguientes. Dichos conceptos, son: 1. LICENCIAS FEDERATIVAS 2. INVERSIONES 3. GASTOS CORRIENTES </vt:lpstr>
      <vt:lpstr>Los gastos del Club pueden proceder de diversos conceptos, tal y como vamos comentando en los puntos siguientes. Dichos conceptos, son: 1. LICENCIAS FEDERATIVAS 2. INVERSIONES 3. GASTOS CORRIENTES </vt:lpstr>
      <vt:lpstr>Presentación de PowerPoint</vt:lpstr>
      <vt:lpstr>Los gastos del Club pueden proceder de diversos conceptos, tal y como vamos comentando en los puntos siguientes. Dichos conceptos, son: 1. LICENCIAS FEDERATIVAS 2. INVERSIONES 3. GASTOS CORRIENTES </vt:lpstr>
      <vt:lpstr>Presentación de PowerPoint</vt:lpstr>
      <vt:lpstr>Los gastos del Club pueden proceder de diversos conceptos, tal y como vamos comentando en los puntos siguientes. Dichos conceptos, son: 1. LICENCIAS FEDERATIVAS 2. INVERSIONES 3. GASTOS CORRIENTES </vt:lpstr>
      <vt:lpstr>Presentación de PowerPoint</vt:lpstr>
      <vt:lpstr>Los resultados y la tesorería del Club recogidos en el Presupuesto 2024 serán los siguientes: 1. CUENTA DE RESULTADOS 2. TESORERÍA </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Presupuesto 2024</dc:title>
  <dc:creator>Luis Velar</dc:creator>
  <cp:lastModifiedBy>Luis Velar</cp:lastModifiedBy>
  <cp:revision>36</cp:revision>
  <dcterms:created xsi:type="dcterms:W3CDTF">2023-12-22T17:34:05Z</dcterms:created>
  <dcterms:modified xsi:type="dcterms:W3CDTF">2025-01-31T17:26:41Z</dcterms:modified>
</cp:coreProperties>
</file>